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handoutMasterIdLst>
    <p:handoutMasterId r:id="rId38"/>
  </p:handoutMasterIdLst>
  <p:sldIdLst>
    <p:sldId id="256" r:id="rId2"/>
    <p:sldId id="268" r:id="rId3"/>
    <p:sldId id="259" r:id="rId4"/>
    <p:sldId id="285" r:id="rId5"/>
    <p:sldId id="267" r:id="rId6"/>
    <p:sldId id="257" r:id="rId7"/>
    <p:sldId id="272" r:id="rId8"/>
    <p:sldId id="258" r:id="rId9"/>
    <p:sldId id="290" r:id="rId10"/>
    <p:sldId id="260" r:id="rId11"/>
    <p:sldId id="284" r:id="rId12"/>
    <p:sldId id="291" r:id="rId13"/>
    <p:sldId id="265" r:id="rId14"/>
    <p:sldId id="283" r:id="rId15"/>
    <p:sldId id="261" r:id="rId16"/>
    <p:sldId id="288" r:id="rId17"/>
    <p:sldId id="274" r:id="rId18"/>
    <p:sldId id="262" r:id="rId19"/>
    <p:sldId id="273" r:id="rId20"/>
    <p:sldId id="263" r:id="rId21"/>
    <p:sldId id="277" r:id="rId22"/>
    <p:sldId id="289" r:id="rId23"/>
    <p:sldId id="278" r:id="rId24"/>
    <p:sldId id="280" r:id="rId25"/>
    <p:sldId id="281" r:id="rId26"/>
    <p:sldId id="282" r:id="rId27"/>
    <p:sldId id="266" r:id="rId28"/>
    <p:sldId id="286" r:id="rId29"/>
    <p:sldId id="275" r:id="rId30"/>
    <p:sldId id="276" r:id="rId31"/>
    <p:sldId id="264" r:id="rId32"/>
    <p:sldId id="269" r:id="rId33"/>
    <p:sldId id="287" r:id="rId34"/>
    <p:sldId id="270" r:id="rId35"/>
    <p:sldId id="271" r:id="rId36"/>
  </p:sldIdLst>
  <p:sldSz cx="9144000" cy="6858000" type="screen4x3"/>
  <p:notesSz cx="6797675" cy="9926638"/>
  <p:defaultTextStyle>
    <a:defPPr>
      <a:defRPr lang="en-US"/>
    </a:defPPr>
    <a:lvl1pPr algn="l" rtl="0" fontAlgn="base">
      <a:spcBef>
        <a:spcPct val="0"/>
      </a:spcBef>
      <a:spcAft>
        <a:spcPct val="0"/>
      </a:spcAft>
      <a:defRPr kumimoji="1" sz="2600" kern="1200">
        <a:solidFill>
          <a:schemeClr val="accent2"/>
        </a:solidFill>
        <a:latin typeface="Arial" charset="0"/>
        <a:ea typeface="+mn-ea"/>
        <a:cs typeface="Arial" charset="0"/>
      </a:defRPr>
    </a:lvl1pPr>
    <a:lvl2pPr marL="457200" algn="l" rtl="0" fontAlgn="base">
      <a:spcBef>
        <a:spcPct val="0"/>
      </a:spcBef>
      <a:spcAft>
        <a:spcPct val="0"/>
      </a:spcAft>
      <a:defRPr kumimoji="1" sz="2600" kern="1200">
        <a:solidFill>
          <a:schemeClr val="accent2"/>
        </a:solidFill>
        <a:latin typeface="Arial" charset="0"/>
        <a:ea typeface="+mn-ea"/>
        <a:cs typeface="Arial" charset="0"/>
      </a:defRPr>
    </a:lvl2pPr>
    <a:lvl3pPr marL="914400" algn="l" rtl="0" fontAlgn="base">
      <a:spcBef>
        <a:spcPct val="0"/>
      </a:spcBef>
      <a:spcAft>
        <a:spcPct val="0"/>
      </a:spcAft>
      <a:defRPr kumimoji="1" sz="2600" kern="1200">
        <a:solidFill>
          <a:schemeClr val="accent2"/>
        </a:solidFill>
        <a:latin typeface="Arial" charset="0"/>
        <a:ea typeface="+mn-ea"/>
        <a:cs typeface="Arial" charset="0"/>
      </a:defRPr>
    </a:lvl3pPr>
    <a:lvl4pPr marL="1371600" algn="l" rtl="0" fontAlgn="base">
      <a:spcBef>
        <a:spcPct val="0"/>
      </a:spcBef>
      <a:spcAft>
        <a:spcPct val="0"/>
      </a:spcAft>
      <a:defRPr kumimoji="1" sz="2600" kern="1200">
        <a:solidFill>
          <a:schemeClr val="accent2"/>
        </a:solidFill>
        <a:latin typeface="Arial" charset="0"/>
        <a:ea typeface="+mn-ea"/>
        <a:cs typeface="Arial" charset="0"/>
      </a:defRPr>
    </a:lvl4pPr>
    <a:lvl5pPr marL="1828800" algn="l" rtl="0" fontAlgn="base">
      <a:spcBef>
        <a:spcPct val="0"/>
      </a:spcBef>
      <a:spcAft>
        <a:spcPct val="0"/>
      </a:spcAft>
      <a:defRPr kumimoji="1" sz="2600" kern="1200">
        <a:solidFill>
          <a:schemeClr val="accent2"/>
        </a:solidFill>
        <a:latin typeface="Arial" charset="0"/>
        <a:ea typeface="+mn-ea"/>
        <a:cs typeface="Arial" charset="0"/>
      </a:defRPr>
    </a:lvl5pPr>
    <a:lvl6pPr marL="2286000" algn="l" defTabSz="914400" rtl="0" eaLnBrk="1" latinLnBrk="0" hangingPunct="1">
      <a:defRPr kumimoji="1" sz="2600" kern="1200">
        <a:solidFill>
          <a:schemeClr val="accent2"/>
        </a:solidFill>
        <a:latin typeface="Arial" charset="0"/>
        <a:ea typeface="+mn-ea"/>
        <a:cs typeface="Arial" charset="0"/>
      </a:defRPr>
    </a:lvl6pPr>
    <a:lvl7pPr marL="2743200" algn="l" defTabSz="914400" rtl="0" eaLnBrk="1" latinLnBrk="0" hangingPunct="1">
      <a:defRPr kumimoji="1" sz="2600" kern="1200">
        <a:solidFill>
          <a:schemeClr val="accent2"/>
        </a:solidFill>
        <a:latin typeface="Arial" charset="0"/>
        <a:ea typeface="+mn-ea"/>
        <a:cs typeface="Arial" charset="0"/>
      </a:defRPr>
    </a:lvl7pPr>
    <a:lvl8pPr marL="3200400" algn="l" defTabSz="914400" rtl="0" eaLnBrk="1" latinLnBrk="0" hangingPunct="1">
      <a:defRPr kumimoji="1" sz="2600" kern="1200">
        <a:solidFill>
          <a:schemeClr val="accent2"/>
        </a:solidFill>
        <a:latin typeface="Arial" charset="0"/>
        <a:ea typeface="+mn-ea"/>
        <a:cs typeface="Arial" charset="0"/>
      </a:defRPr>
    </a:lvl8pPr>
    <a:lvl9pPr marL="3657600" algn="l" defTabSz="914400" rtl="0" eaLnBrk="1" latinLnBrk="0" hangingPunct="1">
      <a:defRPr kumimoji="1" sz="2600" kern="1200">
        <a:solidFill>
          <a:schemeClr val="accent2"/>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10" autoAdjust="0"/>
    <p:restoredTop sz="92943" autoAdjust="0"/>
  </p:normalViewPr>
  <p:slideViewPr>
    <p:cSldViewPr>
      <p:cViewPr>
        <p:scale>
          <a:sx n="110" d="100"/>
          <a:sy n="110" d="100"/>
        </p:scale>
        <p:origin x="-1566" y="-53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48"/>
    </p:cViewPr>
  </p:sorterViewPr>
  <p:notesViewPr>
    <p:cSldViewPr>
      <p:cViewPr varScale="1">
        <p:scale>
          <a:sx n="103" d="100"/>
          <a:sy n="103" d="100"/>
        </p:scale>
        <p:origin x="-534" y="-10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kumimoji="0" sz="1200">
                <a:solidFill>
                  <a:schemeClr val="tx2"/>
                </a:solidFill>
                <a:latin typeface="Tahoma" pitchFamily="34" charset="0"/>
                <a:cs typeface="+mn-cs"/>
              </a:defRPr>
            </a:lvl1pPr>
          </a:lstStyle>
          <a:p>
            <a:pPr>
              <a:defRPr/>
            </a:pPr>
            <a:endParaRPr lang="de-DE"/>
          </a:p>
        </p:txBody>
      </p:sp>
      <p:sp>
        <p:nvSpPr>
          <p:cNvPr id="375811" name="Rectangle 3"/>
          <p:cNvSpPr>
            <a:spLocks noGrp="1" noChangeArrowheads="1"/>
          </p:cNvSpPr>
          <p:nvPr>
            <p:ph type="dt" sz="quarter" idx="1"/>
          </p:nvPr>
        </p:nvSpPr>
        <p:spPr bwMode="auto">
          <a:xfrm>
            <a:off x="3852016"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kumimoji="0" sz="1200">
                <a:solidFill>
                  <a:schemeClr val="tx2"/>
                </a:solidFill>
                <a:latin typeface="Tahoma" pitchFamily="34" charset="0"/>
                <a:cs typeface="+mn-cs"/>
              </a:defRPr>
            </a:lvl1pPr>
          </a:lstStyle>
          <a:p>
            <a:pPr>
              <a:defRPr/>
            </a:pPr>
            <a:endParaRPr lang="de-DE"/>
          </a:p>
        </p:txBody>
      </p:sp>
      <p:sp>
        <p:nvSpPr>
          <p:cNvPr id="375812" name="Rectangle 4"/>
          <p:cNvSpPr>
            <a:spLocks noGrp="1" noChangeArrowheads="1"/>
          </p:cNvSpPr>
          <p:nvPr>
            <p:ph type="ftr" sz="quarter" idx="2"/>
          </p:nvPr>
        </p:nvSpPr>
        <p:spPr bwMode="auto">
          <a:xfrm>
            <a:off x="0"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defRPr kumimoji="0" sz="1200">
                <a:solidFill>
                  <a:schemeClr val="tx2"/>
                </a:solidFill>
                <a:latin typeface="Tahoma" pitchFamily="34" charset="0"/>
                <a:cs typeface="+mn-cs"/>
              </a:defRPr>
            </a:lvl1pPr>
          </a:lstStyle>
          <a:p>
            <a:pPr>
              <a:defRPr/>
            </a:pPr>
            <a:endParaRPr lang="de-DE"/>
          </a:p>
        </p:txBody>
      </p:sp>
      <p:sp>
        <p:nvSpPr>
          <p:cNvPr id="375813" name="Rectangle 5"/>
          <p:cNvSpPr>
            <a:spLocks noGrp="1" noChangeArrowheads="1"/>
          </p:cNvSpPr>
          <p:nvPr>
            <p:ph type="sldNum" sz="quarter" idx="3"/>
          </p:nvPr>
        </p:nvSpPr>
        <p:spPr bwMode="auto">
          <a:xfrm>
            <a:off x="3852016"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kumimoji="0" sz="1200">
                <a:solidFill>
                  <a:schemeClr val="tx2"/>
                </a:solidFill>
                <a:latin typeface="Tahoma" pitchFamily="34" charset="0"/>
                <a:cs typeface="+mn-cs"/>
              </a:defRPr>
            </a:lvl1pPr>
          </a:lstStyle>
          <a:p>
            <a:pPr>
              <a:defRPr/>
            </a:pPr>
            <a:fld id="{94E7F91E-0310-413F-9BA1-C67F6E472761}"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6612" name="Rectangle 20"/>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kumimoji="0" sz="1200">
                <a:solidFill>
                  <a:schemeClr val="tx2"/>
                </a:solidFill>
                <a:latin typeface="Tahoma" pitchFamily="34" charset="0"/>
                <a:cs typeface="+mn-cs"/>
              </a:defRPr>
            </a:lvl1pPr>
          </a:lstStyle>
          <a:p>
            <a:pPr>
              <a:defRPr/>
            </a:pPr>
            <a:endParaRPr lang="de-DE"/>
          </a:p>
        </p:txBody>
      </p:sp>
      <p:sp>
        <p:nvSpPr>
          <p:cNvPr id="32771" name="Rectangle 21"/>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66614" name="Rectangle 22"/>
          <p:cNvSpPr>
            <a:spLocks noGrp="1" noChangeArrowheads="1"/>
          </p:cNvSpPr>
          <p:nvPr>
            <p:ph type="body" sz="quarter" idx="3"/>
          </p:nvPr>
        </p:nvSpPr>
        <p:spPr bwMode="auto">
          <a:xfrm>
            <a:off x="906357" y="4715153"/>
            <a:ext cx="4984962"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Hier klicken, um Master-Textformat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66615" name="Rectangle 23"/>
          <p:cNvSpPr>
            <a:spLocks noGrp="1" noChangeArrowheads="1"/>
          </p:cNvSpPr>
          <p:nvPr>
            <p:ph type="dt" idx="1"/>
          </p:nvPr>
        </p:nvSpPr>
        <p:spPr bwMode="auto">
          <a:xfrm>
            <a:off x="3852016"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kumimoji="0" sz="1200">
                <a:solidFill>
                  <a:schemeClr val="tx2"/>
                </a:solidFill>
                <a:latin typeface="Tahoma" pitchFamily="34" charset="0"/>
                <a:cs typeface="+mn-cs"/>
              </a:defRPr>
            </a:lvl1pPr>
          </a:lstStyle>
          <a:p>
            <a:pPr>
              <a:defRPr/>
            </a:pPr>
            <a:endParaRPr lang="de-DE"/>
          </a:p>
        </p:txBody>
      </p:sp>
      <p:sp>
        <p:nvSpPr>
          <p:cNvPr id="366616" name="Rectangle 24"/>
          <p:cNvSpPr>
            <a:spLocks noGrp="1" noChangeArrowheads="1"/>
          </p:cNvSpPr>
          <p:nvPr>
            <p:ph type="ftr" sz="quarter" idx="4"/>
          </p:nvPr>
        </p:nvSpPr>
        <p:spPr bwMode="auto">
          <a:xfrm>
            <a:off x="0"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spcBef>
                <a:spcPct val="0"/>
              </a:spcBef>
              <a:defRPr kumimoji="0" sz="1200">
                <a:solidFill>
                  <a:schemeClr val="tx2"/>
                </a:solidFill>
                <a:latin typeface="Tahoma" pitchFamily="34" charset="0"/>
                <a:cs typeface="+mn-cs"/>
              </a:defRPr>
            </a:lvl1pPr>
          </a:lstStyle>
          <a:p>
            <a:pPr>
              <a:defRPr/>
            </a:pPr>
            <a:endParaRPr lang="de-DE"/>
          </a:p>
        </p:txBody>
      </p:sp>
      <p:sp>
        <p:nvSpPr>
          <p:cNvPr id="366617" name="Rectangle 25"/>
          <p:cNvSpPr>
            <a:spLocks noGrp="1" noChangeArrowheads="1"/>
          </p:cNvSpPr>
          <p:nvPr>
            <p:ph type="sldNum" sz="quarter" idx="5"/>
          </p:nvPr>
        </p:nvSpPr>
        <p:spPr bwMode="auto">
          <a:xfrm>
            <a:off x="3852016" y="9430306"/>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kumimoji="0" sz="1200">
                <a:solidFill>
                  <a:schemeClr val="tx2"/>
                </a:solidFill>
                <a:latin typeface="Tahoma" pitchFamily="34" charset="0"/>
                <a:cs typeface="+mn-cs"/>
              </a:defRPr>
            </a:lvl1pPr>
          </a:lstStyle>
          <a:p>
            <a:pPr>
              <a:defRPr/>
            </a:pPr>
            <a:fld id="{EECEEAFF-FCE0-46B0-B496-3C8877F0B437}"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lgn="l">
              <a:buFont typeface="Wingdings" pitchFamily="2" charset="2"/>
              <a:buNone/>
            </a:pPr>
            <a:r>
              <a:rPr lang="de-DE" dirty="0"/>
              <a:t>Als wir in der AGFK Brandenburg und in der ARGE </a:t>
            </a:r>
            <a:r>
              <a:rPr lang="de-DE" dirty="0" err="1"/>
              <a:t>Städtekranz</a:t>
            </a:r>
            <a:r>
              <a:rPr lang="de-DE" dirty="0"/>
              <a:t> das Konzept für die heutige Veranstaltung konzipiert haben, </a:t>
            </a:r>
            <a:r>
              <a:rPr lang="de-DE" dirty="0" err="1"/>
              <a:t>wussen</a:t>
            </a:r>
            <a:r>
              <a:rPr lang="de-DE" dirty="0"/>
              <a:t> wir noch nicht genau</a:t>
            </a:r>
          </a:p>
          <a:p>
            <a:pPr algn="l">
              <a:buFont typeface="Wingdings" pitchFamily="2" charset="2"/>
              <a:buNone/>
            </a:pPr>
            <a:endParaRPr lang="de-DE" dirty="0"/>
          </a:p>
          <a:p>
            <a:pPr algn="l">
              <a:buFont typeface="Wingdings" pitchFamily="2" charset="2"/>
              <a:buNone/>
            </a:pPr>
            <a:r>
              <a:rPr lang="de-DE" dirty="0"/>
              <a:t>Anlass des Vortrages sind Diskussion, die wir sowohl in der AGFK Brandenburg, als auch in der Projektgruppe Verkehr der ARGE </a:t>
            </a:r>
            <a:r>
              <a:rPr lang="de-DE" dirty="0" err="1"/>
              <a:t>Städtekranz</a:t>
            </a:r>
            <a:r>
              <a:rPr lang="de-DE" dirty="0"/>
              <a:t> Berlin-Brandenburg geführt haben, inwieweit der Radverkehr eine Berücksichtigung im Landesentwicklungsplan hat, haben könnte und haben sollte.</a:t>
            </a:r>
          </a:p>
          <a:p>
            <a:pPr algn="l">
              <a:buFont typeface="Wingdings" pitchFamily="2" charset="2"/>
              <a:buNone/>
            </a:pPr>
            <a:endParaRPr lang="de-DE" dirty="0"/>
          </a:p>
          <a:p>
            <a:pPr algn="l">
              <a:buFont typeface="Wingdings" pitchFamily="2" charset="2"/>
              <a:buNone/>
            </a:pPr>
            <a:r>
              <a:rPr lang="de-DE" dirty="0"/>
              <a:t>Die</a:t>
            </a:r>
            <a:r>
              <a:rPr lang="de-DE" baseline="0" dirty="0"/>
              <a:t> Auslegung des 1. Entwurfs erfolgte im Jahr 2016</a:t>
            </a:r>
            <a:endParaRPr lang="de-DE" dirty="0"/>
          </a:p>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Ranking aus Einwohnerzahl, Pendlersumme Berlin;</a:t>
            </a:r>
            <a:r>
              <a:rPr lang="de-DE" baseline="0" dirty="0"/>
              <a:t> Zuzug im Jahr 2012 relativ, Wachstum im Jahr 202 relativ, Steigerung Wanderungssaldo von 2012 bis 2016 absolut, Steigerung Wachstum 2012 bis 2016 absolut, Wachstum 2012 bis 2016 absolut, Steigerung des Wachstumssaldos von 2012 bis 2016 relativ, Wachstum 2012 bis 2016 relativ, Steigerung der Auspendler nach Berlin von 2012 bis 2016, Steigerung der Einpendler aus Berlin von 2012 bis 2016</a:t>
            </a:r>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16</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Man sieht an der linken</a:t>
            </a:r>
            <a:r>
              <a:rPr lang="de-DE" baseline="0" dirty="0"/>
              <a:t> Karte, wo der Entwicklungsdruck hingeht</a:t>
            </a:r>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17</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Was ist daraus geworden – Hinweis auf andere Metropolen</a:t>
            </a:r>
          </a:p>
          <a:p>
            <a:r>
              <a:rPr lang="de-DE" dirty="0"/>
              <a:t>Erschütterung bezüglich der Änderungen!</a:t>
            </a:r>
          </a:p>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20</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32</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33</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Grundfragen</a:t>
            </a:r>
            <a:r>
              <a:rPr lang="de-DE" baseline="0" dirty="0"/>
              <a:t> des Vortrages sind dabei</a:t>
            </a:r>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3</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Grundfragen</a:t>
            </a:r>
            <a:r>
              <a:rPr lang="de-DE" baseline="0" dirty="0"/>
              <a:t> des Vortrages sind dabei</a:t>
            </a:r>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4</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p:cNvSpPr>
            <a:spLocks noGrp="1" noRot="1" noChangeAspect="1" noTextEdit="1"/>
          </p:cNvSpPr>
          <p:nvPr>
            <p:ph type="sldImg"/>
          </p:nvPr>
        </p:nvSpPr>
        <p:spPr>
          <a:ln/>
        </p:spPr>
      </p:sp>
      <p:sp>
        <p:nvSpPr>
          <p:cNvPr id="33795" name="Notizenplatzhalter 2"/>
          <p:cNvSpPr>
            <a:spLocks noGrp="1"/>
          </p:cNvSpPr>
          <p:nvPr>
            <p:ph type="body" idx="1"/>
          </p:nvPr>
        </p:nvSpPr>
        <p:spPr>
          <a:noFill/>
          <a:ln/>
        </p:spPr>
        <p:txBody>
          <a:bodyPr/>
          <a:lstStyle/>
          <a:p>
            <a:r>
              <a:rPr lang="de-DE">
                <a:latin typeface="Times New Roman" pitchFamily="18" charset="0"/>
              </a:rPr>
              <a:t>Wieso stellen wir diese Frage?</a:t>
            </a:r>
          </a:p>
          <a:p>
            <a:endParaRPr lang="de-DE">
              <a:latin typeface="Times New Roman" pitchFamily="18" charset="0"/>
            </a:endParaRPr>
          </a:p>
          <a:p>
            <a:endParaRPr lang="de-DE">
              <a:latin typeface="Times New Roman" pitchFamily="18" charset="0"/>
            </a:endParaRPr>
          </a:p>
        </p:txBody>
      </p:sp>
      <p:sp>
        <p:nvSpPr>
          <p:cNvPr id="4" name="Foliennummernplatzhalter 3"/>
          <p:cNvSpPr>
            <a:spLocks noGrp="1"/>
          </p:cNvSpPr>
          <p:nvPr>
            <p:ph type="sldNum" sz="quarter" idx="5"/>
          </p:nvPr>
        </p:nvSpPr>
        <p:spPr/>
        <p:txBody>
          <a:bodyPr/>
          <a:lstStyle/>
          <a:p>
            <a:pPr>
              <a:defRPr/>
            </a:pPr>
            <a:fld id="{14EB6F78-A296-45EB-8FCB-8442F0C263BF}" type="slidenum">
              <a:rPr lang="de-DE" smtClean="0"/>
              <a:pPr>
                <a:defRPr/>
              </a:pPr>
              <a:t>6</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a:ln/>
        </p:spPr>
      </p:sp>
      <p:sp>
        <p:nvSpPr>
          <p:cNvPr id="34819" name="Notizenplatzhalter 2"/>
          <p:cNvSpPr>
            <a:spLocks noGrp="1"/>
          </p:cNvSpPr>
          <p:nvPr>
            <p:ph type="body" idx="1"/>
          </p:nvPr>
        </p:nvSpPr>
        <p:spPr>
          <a:noFill/>
          <a:ln/>
        </p:spPr>
        <p:txBody>
          <a:bodyPr/>
          <a:lstStyle/>
          <a:p>
            <a:r>
              <a:rPr lang="de-DE">
                <a:latin typeface="Times New Roman" pitchFamily="18" charset="0"/>
              </a:rPr>
              <a:t>Wieso stellen wir diese Frage?</a:t>
            </a:r>
          </a:p>
          <a:p>
            <a:endParaRPr lang="de-DE">
              <a:latin typeface="Times New Roman" pitchFamily="18" charset="0"/>
            </a:endParaRPr>
          </a:p>
          <a:p>
            <a:endParaRPr lang="de-DE">
              <a:latin typeface="Times New Roman" pitchFamily="18" charset="0"/>
            </a:endParaRPr>
          </a:p>
        </p:txBody>
      </p:sp>
      <p:sp>
        <p:nvSpPr>
          <p:cNvPr id="4" name="Foliennummernplatzhalter 3"/>
          <p:cNvSpPr>
            <a:spLocks noGrp="1"/>
          </p:cNvSpPr>
          <p:nvPr>
            <p:ph type="sldNum" sz="quarter" idx="5"/>
          </p:nvPr>
        </p:nvSpPr>
        <p:spPr/>
        <p:txBody>
          <a:bodyPr/>
          <a:lstStyle/>
          <a:p>
            <a:pPr>
              <a:defRPr/>
            </a:pPr>
            <a:fld id="{F09B1955-8350-4B33-AFDE-BE593B610F98}" type="slidenum">
              <a:rPr lang="de-DE" smtClean="0"/>
              <a:pPr>
                <a:defRPr/>
              </a:pPr>
              <a:t>7</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Einteilung</a:t>
            </a:r>
            <a:r>
              <a:rPr lang="de-DE" baseline="0" dirty="0"/>
              <a:t> in drei Strukturbereiche</a:t>
            </a:r>
          </a:p>
          <a:p>
            <a:r>
              <a:rPr lang="de-DE" baseline="0" dirty="0"/>
              <a:t>Metropole, Berliner Umland, erweiterter Metropolenraum</a:t>
            </a:r>
          </a:p>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10</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Einteilung</a:t>
            </a:r>
            <a:r>
              <a:rPr lang="de-DE" baseline="0" dirty="0"/>
              <a:t> in drei Strukturbereiche</a:t>
            </a:r>
          </a:p>
          <a:p>
            <a:r>
              <a:rPr lang="de-DE" baseline="0" dirty="0"/>
              <a:t>Metropole, Berliner Umland, erweiterter Metropolenraum</a:t>
            </a:r>
          </a:p>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11</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Einteilung</a:t>
            </a:r>
            <a:r>
              <a:rPr lang="de-DE" baseline="0" dirty="0"/>
              <a:t> in drei Strukturbereiche</a:t>
            </a:r>
          </a:p>
          <a:p>
            <a:r>
              <a:rPr lang="de-DE" baseline="0" dirty="0"/>
              <a:t>Metropole, Berliner Umland, erweiterter Metropolenraum</a:t>
            </a:r>
          </a:p>
          <a:p>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12</a:t>
            </a:fld>
            <a:endParaRPr lang="de-DE"/>
          </a:p>
        </p:txBody>
      </p:sp>
    </p:spTree>
    <p:extLst>
      <p:ext uri="{BB962C8B-B14F-4D97-AF65-F5344CB8AC3E}">
        <p14:creationId xmlns:p14="http://schemas.microsoft.com/office/powerpoint/2010/main" xmlns="" val="1707800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Ranking aus Einwohnerzahl, Pendlersumme Berlin;</a:t>
            </a:r>
            <a:r>
              <a:rPr lang="de-DE" baseline="0" dirty="0"/>
              <a:t> Zuzug im Jahr 2012 relativ, Wachstum im Jahr 202 relativ, Steigerung Wanderungssaldo von 2012 bis 2016 absolut, Steigerung Wachstum 2012 bis 2016 absolut, Wachstum 2012 bis 2016 absolut, Steigerung des Wachstumssaldos von 2012 bis 2016 relativ, Wachstum 2012 bis 2016 relativ, Steigerung der Auspendler nach Berlin von 2012 bis 2016, Steigerung der Einpendler aus Berlin von 2012 bis 2016</a:t>
            </a:r>
            <a:endParaRPr lang="de-DE" dirty="0"/>
          </a:p>
        </p:txBody>
      </p:sp>
      <p:sp>
        <p:nvSpPr>
          <p:cNvPr id="4" name="Foliennummernplatzhalter 3"/>
          <p:cNvSpPr>
            <a:spLocks noGrp="1"/>
          </p:cNvSpPr>
          <p:nvPr>
            <p:ph type="sldNum" sz="quarter" idx="10"/>
          </p:nvPr>
        </p:nvSpPr>
        <p:spPr/>
        <p:txBody>
          <a:bodyPr/>
          <a:lstStyle/>
          <a:p>
            <a:pPr>
              <a:defRPr/>
            </a:pPr>
            <a:fld id="{EECEEAFF-FCE0-46B0-B496-3C8877F0B437}" type="slidenum">
              <a:rPr lang="de-DE" smtClean="0"/>
              <a:pPr>
                <a:defRPr/>
              </a:pPr>
              <a:t>15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6" name="Rectangle 6"/>
          <p:cNvSpPr>
            <a:spLocks noGrp="1" noChangeArrowheads="1"/>
          </p:cNvSpPr>
          <p:nvPr>
            <p:ph type="sldNum" sz="quarter" idx="11"/>
          </p:nvPr>
        </p:nvSpPr>
        <p:spPr>
          <a:ln/>
        </p:spPr>
        <p:txBody>
          <a:bodyPr/>
          <a:lstStyle>
            <a:lvl1pPr>
              <a:defRPr/>
            </a:lvl1pPr>
          </a:lstStyle>
          <a:p>
            <a:pPr>
              <a:defRPr/>
            </a:pPr>
            <a:fld id="{CCF5F9CE-AF91-4FC1-A8F5-CC432E7B8626}" type="slidenum">
              <a:rPr lang="de-DE"/>
              <a:pPr>
                <a:defRPr/>
              </a:pPr>
              <a:t>‹Nr.›</a:t>
            </a:fld>
            <a:endParaRPr lang="de-DE"/>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5" name="Rectangle 6"/>
          <p:cNvSpPr>
            <a:spLocks noGrp="1" noChangeArrowheads="1"/>
          </p:cNvSpPr>
          <p:nvPr>
            <p:ph type="sldNum" sz="quarter" idx="11"/>
          </p:nvPr>
        </p:nvSpPr>
        <p:spPr>
          <a:ln/>
        </p:spPr>
        <p:txBody>
          <a:bodyPr/>
          <a:lstStyle>
            <a:lvl1pPr>
              <a:defRPr/>
            </a:lvl1pPr>
          </a:lstStyle>
          <a:p>
            <a:pPr>
              <a:defRPr/>
            </a:pPr>
            <a:fld id="{E13F64FB-650E-4D56-836E-C6FB149A0AAB}" type="slidenum">
              <a:rPr lang="de-DE"/>
              <a:pPr>
                <a:defRPr/>
              </a:pPr>
              <a:t>‹Nr.›</a:t>
            </a:fld>
            <a:endParaRPr lang="de-DE"/>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76988" y="620713"/>
            <a:ext cx="2024062" cy="5475287"/>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304800" y="620713"/>
            <a:ext cx="5919788" cy="54752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5" name="Rectangle 6"/>
          <p:cNvSpPr>
            <a:spLocks noGrp="1" noChangeArrowheads="1"/>
          </p:cNvSpPr>
          <p:nvPr>
            <p:ph type="sldNum" sz="quarter" idx="11"/>
          </p:nvPr>
        </p:nvSpPr>
        <p:spPr>
          <a:ln/>
        </p:spPr>
        <p:txBody>
          <a:bodyPr/>
          <a:lstStyle>
            <a:lvl1pPr>
              <a:defRPr/>
            </a:lvl1pPr>
          </a:lstStyle>
          <a:p>
            <a:pPr>
              <a:defRPr/>
            </a:pPr>
            <a:fld id="{E802588D-5924-497C-A163-5176A018A41F}" type="slidenum">
              <a:rPr lang="de-DE"/>
              <a:pPr>
                <a:defRPr/>
              </a:pPr>
              <a:t>‹Nr.›</a:t>
            </a:fld>
            <a:endParaRPr lang="de-DE"/>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AFEDB7A-5AFE-44D2-ABD7-7F0FCC4F576F}" type="datetimeFigureOut">
              <a:rPr lang="de-DE"/>
              <a:pPr>
                <a:defRPr/>
              </a:pPr>
              <a:t>15.02.2018</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711C5AE-6C0C-4954-8E6B-6065B509EA2F}"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elfolie">
    <p:bg>
      <p:bgPr>
        <a:solidFill>
          <a:schemeClr val="bg1"/>
        </a:solid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5" name="Rectangle 6"/>
          <p:cNvSpPr>
            <a:spLocks noGrp="1" noChangeArrowheads="1"/>
          </p:cNvSpPr>
          <p:nvPr>
            <p:ph type="sldNum" sz="quarter" idx="11"/>
          </p:nvPr>
        </p:nvSpPr>
        <p:spPr>
          <a:ln/>
        </p:spPr>
        <p:txBody>
          <a:bodyPr/>
          <a:lstStyle>
            <a:lvl1pPr>
              <a:defRPr/>
            </a:lvl1pPr>
          </a:lstStyle>
          <a:p>
            <a:pPr>
              <a:defRPr/>
            </a:pPr>
            <a:fld id="{820FD1F8-07AD-411E-91DE-5F065BA24D16}" type="slidenum">
              <a:rPr lang="de-DE"/>
              <a:pPr>
                <a:defRPr/>
              </a:pPr>
              <a:t>‹Nr.›</a:t>
            </a:fld>
            <a:endParaRPr lang="de-DE"/>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5" name="Rectangle 6"/>
          <p:cNvSpPr>
            <a:spLocks noGrp="1" noChangeArrowheads="1"/>
          </p:cNvSpPr>
          <p:nvPr>
            <p:ph type="sldNum" sz="quarter" idx="11"/>
          </p:nvPr>
        </p:nvSpPr>
        <p:spPr>
          <a:ln/>
        </p:spPr>
        <p:txBody>
          <a:bodyPr/>
          <a:lstStyle>
            <a:lvl1pPr>
              <a:defRPr/>
            </a:lvl1pPr>
          </a:lstStyle>
          <a:p>
            <a:pPr>
              <a:defRPr/>
            </a:pPr>
            <a:fld id="{1BE501B5-CC85-4F30-B814-755919B19191}" type="slidenum">
              <a:rPr lang="de-DE"/>
              <a:pPr>
                <a:defRPr/>
              </a:pPr>
              <a:t>‹Nr.›</a:t>
            </a:fld>
            <a:endParaRPr lang="de-D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3048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419600" y="1676400"/>
            <a:ext cx="39624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6" name="Rectangle 6"/>
          <p:cNvSpPr>
            <a:spLocks noGrp="1" noChangeArrowheads="1"/>
          </p:cNvSpPr>
          <p:nvPr>
            <p:ph type="sldNum" sz="quarter" idx="11"/>
          </p:nvPr>
        </p:nvSpPr>
        <p:spPr>
          <a:ln/>
        </p:spPr>
        <p:txBody>
          <a:bodyPr/>
          <a:lstStyle>
            <a:lvl1pPr>
              <a:defRPr/>
            </a:lvl1pPr>
          </a:lstStyle>
          <a:p>
            <a:pPr>
              <a:defRPr/>
            </a:pPr>
            <a:fld id="{512E982D-392F-42D1-B118-9D28671AE538}" type="slidenum">
              <a:rPr lang="de-DE"/>
              <a:pPr>
                <a:defRPr/>
              </a:pPr>
              <a:t>‹Nr.›</a:t>
            </a:fld>
            <a:endParaRPr lang="de-D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8" name="Rectangle 6"/>
          <p:cNvSpPr>
            <a:spLocks noGrp="1" noChangeArrowheads="1"/>
          </p:cNvSpPr>
          <p:nvPr>
            <p:ph type="sldNum" sz="quarter" idx="11"/>
          </p:nvPr>
        </p:nvSpPr>
        <p:spPr>
          <a:ln/>
        </p:spPr>
        <p:txBody>
          <a:bodyPr/>
          <a:lstStyle>
            <a:lvl1pPr>
              <a:defRPr/>
            </a:lvl1pPr>
          </a:lstStyle>
          <a:p>
            <a:pPr>
              <a:defRPr/>
            </a:pPr>
            <a:fld id="{78CBC91C-A3FD-4CD9-9B8B-83E7E44E0DA0}" type="slidenum">
              <a:rPr lang="de-DE"/>
              <a:pPr>
                <a:defRPr/>
              </a:pPr>
              <a:t>‹Nr.›</a:t>
            </a:fld>
            <a:endParaRPr lang="de-D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4" name="Rectangle 6"/>
          <p:cNvSpPr>
            <a:spLocks noGrp="1" noChangeArrowheads="1"/>
          </p:cNvSpPr>
          <p:nvPr>
            <p:ph type="sldNum" sz="quarter" idx="11"/>
          </p:nvPr>
        </p:nvSpPr>
        <p:spPr>
          <a:ln/>
        </p:spPr>
        <p:txBody>
          <a:bodyPr/>
          <a:lstStyle>
            <a:lvl1pPr>
              <a:defRPr/>
            </a:lvl1pPr>
          </a:lstStyle>
          <a:p>
            <a:pPr>
              <a:defRPr/>
            </a:pPr>
            <a:fld id="{92DC076E-4298-4ADD-A9AF-510AB1356C72}" type="slidenum">
              <a:rPr lang="de-DE"/>
              <a:pPr>
                <a:defRPr/>
              </a:pPr>
              <a:t>‹Nr.›</a:t>
            </a:fld>
            <a:endParaRPr lang="de-DE"/>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3" name="Rectangle 6"/>
          <p:cNvSpPr>
            <a:spLocks noGrp="1" noChangeArrowheads="1"/>
          </p:cNvSpPr>
          <p:nvPr>
            <p:ph type="sldNum" sz="quarter" idx="11"/>
          </p:nvPr>
        </p:nvSpPr>
        <p:spPr>
          <a:ln/>
        </p:spPr>
        <p:txBody>
          <a:bodyPr/>
          <a:lstStyle>
            <a:lvl1pPr>
              <a:defRPr/>
            </a:lvl1pPr>
          </a:lstStyle>
          <a:p>
            <a:pPr>
              <a:defRPr/>
            </a:pPr>
            <a:fld id="{D8012291-087D-4799-A507-DD5C0F627716}" type="slidenum">
              <a:rPr lang="de-DE"/>
              <a:pPr>
                <a:defRPr/>
              </a:pPr>
              <a:t>‹Nr.›</a:t>
            </a:fld>
            <a:endParaRPr lang="de-DE"/>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5"/>
          <p:cNvSpPr>
            <a:spLocks noGrp="1" noChangeArrowheads="1"/>
          </p:cNvSpPr>
          <p:nvPr>
            <p:ph type="ftr" sz="quarter" idx="10"/>
          </p:nvPr>
        </p:nvSpPr>
        <p:spPr>
          <a:ln/>
        </p:spPr>
        <p:txBody>
          <a:bodyPr/>
          <a:lstStyle>
            <a:lvl1pPr>
              <a:defRPr/>
            </a:lvl1pPr>
          </a:lstStyle>
          <a:p>
            <a:pPr>
              <a:defRPr/>
            </a:pPr>
            <a:r>
              <a:rPr lang="de-DE"/>
              <a:t>20.03.2011 - Vortrag  Motivation Mitarbeiter </a:t>
            </a:r>
          </a:p>
        </p:txBody>
      </p:sp>
      <p:sp>
        <p:nvSpPr>
          <p:cNvPr id="6" name="Rectangle 6"/>
          <p:cNvSpPr>
            <a:spLocks noGrp="1" noChangeArrowheads="1"/>
          </p:cNvSpPr>
          <p:nvPr>
            <p:ph type="sldNum" sz="quarter" idx="11"/>
          </p:nvPr>
        </p:nvSpPr>
        <p:spPr>
          <a:ln/>
        </p:spPr>
        <p:txBody>
          <a:bodyPr/>
          <a:lstStyle>
            <a:lvl1pPr>
              <a:defRPr/>
            </a:lvl1pPr>
          </a:lstStyle>
          <a:p>
            <a:pPr>
              <a:defRPr/>
            </a:pPr>
            <a:fld id="{CE0A1864-31C0-4C4E-9187-65B7177ADEF1}" type="slidenum">
              <a:rPr lang="de-DE"/>
              <a:pPr>
                <a:defRPr/>
              </a:pPr>
              <a:t>‹Nr.›</a:t>
            </a:fld>
            <a:endParaRPr lang="de-DE"/>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p:nvPicPr>
        <p:blipFill>
          <a:blip r:embed="rId15" cstate="print"/>
          <a:srcRect/>
          <a:stretch>
            <a:fillRect/>
          </a:stretch>
        </p:blipFill>
        <p:spPr bwMode="auto">
          <a:xfrm>
            <a:off x="7559675" y="0"/>
            <a:ext cx="1584325" cy="696913"/>
          </a:xfrm>
          <a:prstGeom prst="rect">
            <a:avLst/>
          </a:prstGeom>
          <a:noFill/>
          <a:ln w="9525">
            <a:noFill/>
            <a:miter lim="800000"/>
            <a:headEnd/>
            <a:tailEnd/>
          </a:ln>
        </p:spPr>
      </p:pic>
      <p:sp>
        <p:nvSpPr>
          <p:cNvPr id="413701" name="Rectangle 5"/>
          <p:cNvSpPr>
            <a:spLocks noGrp="1" noChangeArrowheads="1"/>
          </p:cNvSpPr>
          <p:nvPr>
            <p:ph type="ftr" sz="quarter" idx="3"/>
          </p:nvPr>
        </p:nvSpPr>
        <p:spPr bwMode="auto">
          <a:xfrm>
            <a:off x="304800" y="6248400"/>
            <a:ext cx="7239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20000"/>
              </a:spcBef>
              <a:defRPr sz="1400">
                <a:cs typeface="+mn-cs"/>
              </a:defRPr>
            </a:lvl1pPr>
          </a:lstStyle>
          <a:p>
            <a:pPr>
              <a:defRPr/>
            </a:pPr>
            <a:r>
              <a:rPr lang="de-DE"/>
              <a:t>20.03.2011 - Vortrag  Motivation Mitarbeiter </a:t>
            </a:r>
          </a:p>
        </p:txBody>
      </p:sp>
      <p:sp>
        <p:nvSpPr>
          <p:cNvPr id="413702" name="Rectangle 6"/>
          <p:cNvSpPr>
            <a:spLocks noGrp="1" noChangeArrowheads="1"/>
          </p:cNvSpPr>
          <p:nvPr>
            <p:ph type="sldNum" sz="quarter" idx="4"/>
          </p:nvPr>
        </p:nvSpPr>
        <p:spPr bwMode="auto">
          <a:xfrm>
            <a:off x="7696200" y="6248400"/>
            <a:ext cx="914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20000"/>
              </a:spcBef>
              <a:defRPr sz="1400">
                <a:cs typeface="+mn-cs"/>
              </a:defRPr>
            </a:lvl1pPr>
          </a:lstStyle>
          <a:p>
            <a:pPr>
              <a:defRPr/>
            </a:pPr>
            <a:fld id="{A6D14C57-C2D1-4CD1-9276-C2D558855D24}" type="slidenum">
              <a:rPr lang="de-DE"/>
              <a:pPr>
                <a:defRPr/>
              </a:pPr>
              <a:t>‹Nr.›</a:t>
            </a:fld>
            <a:endParaRPr lang="de-DE"/>
          </a:p>
        </p:txBody>
      </p:sp>
      <p:sp>
        <p:nvSpPr>
          <p:cNvPr id="1029" name="Rectangle 7"/>
          <p:cNvSpPr>
            <a:spLocks noGrp="1" noChangeArrowheads="1"/>
          </p:cNvSpPr>
          <p:nvPr>
            <p:ph type="title"/>
          </p:nvPr>
        </p:nvSpPr>
        <p:spPr bwMode="auto">
          <a:xfrm>
            <a:off x="323850" y="620713"/>
            <a:ext cx="80772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413706" name="Rectangle 10"/>
          <p:cNvSpPr>
            <a:spLocks noChangeArrowheads="1"/>
          </p:cNvSpPr>
          <p:nvPr/>
        </p:nvSpPr>
        <p:spPr bwMode="auto">
          <a:xfrm>
            <a:off x="8405813" y="6172200"/>
            <a:ext cx="738187" cy="36513"/>
          </a:xfrm>
          <a:prstGeom prst="rect">
            <a:avLst/>
          </a:prstGeom>
          <a:solidFill>
            <a:srgbClr val="FFCC33"/>
          </a:solidFill>
          <a:ln w="9525">
            <a:noFill/>
            <a:miter lim="800000"/>
            <a:headEnd/>
            <a:tailEnd/>
          </a:ln>
          <a:effectLst/>
        </p:spPr>
        <p:txBody>
          <a:bodyPr wrap="none" anchor="ctr"/>
          <a:lstStyle/>
          <a:p>
            <a:pPr algn="ctr">
              <a:spcBef>
                <a:spcPct val="20000"/>
              </a:spcBef>
              <a:defRPr/>
            </a:pPr>
            <a:endParaRPr lang="de-DE">
              <a:cs typeface="+mn-cs"/>
            </a:endParaRPr>
          </a:p>
        </p:txBody>
      </p:sp>
      <p:sp>
        <p:nvSpPr>
          <p:cNvPr id="1031" name="Rectangle 3"/>
          <p:cNvSpPr>
            <a:spLocks noGrp="1" noChangeArrowheads="1"/>
          </p:cNvSpPr>
          <p:nvPr>
            <p:ph type="body" idx="1"/>
          </p:nvPr>
        </p:nvSpPr>
        <p:spPr bwMode="auto">
          <a:xfrm>
            <a:off x="3048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Tree>
  </p:cSld>
  <p:clrMap bg1="dk2" tx1="lt1" bg2="dk1" tx2="lt2" accent1="accent1" accent2="accent2" accent3="accent3" accent4="accent4" accent5="accent5" accent6="accent6" hlink="hlink" folHlink="folHlink"/>
  <p:sldLayoutIdLst>
    <p:sldLayoutId id="2147483801" r:id="rId1"/>
    <p:sldLayoutId id="2147483802"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3" r:id="rId13"/>
  </p:sldLayoutIdLst>
  <p:transition/>
  <p:hf hdr="0" dt="0"/>
  <p:txStyles>
    <p:titleStyle>
      <a:lvl1pPr algn="l" rtl="0" eaLnBrk="0" fontAlgn="base" hangingPunct="0">
        <a:lnSpc>
          <a:spcPct val="85000"/>
        </a:lnSpc>
        <a:spcBef>
          <a:spcPct val="0"/>
        </a:spcBef>
        <a:spcAft>
          <a:spcPct val="0"/>
        </a:spcAft>
        <a:defRPr sz="2800">
          <a:solidFill>
            <a:schemeClr val="accent2"/>
          </a:solidFill>
          <a:latin typeface="+mj-lt"/>
          <a:ea typeface="+mj-ea"/>
          <a:cs typeface="+mj-cs"/>
        </a:defRPr>
      </a:lvl1pPr>
      <a:lvl2pPr algn="l" rtl="0" eaLnBrk="0" fontAlgn="base" hangingPunct="0">
        <a:lnSpc>
          <a:spcPct val="85000"/>
        </a:lnSpc>
        <a:spcBef>
          <a:spcPct val="0"/>
        </a:spcBef>
        <a:spcAft>
          <a:spcPct val="0"/>
        </a:spcAft>
        <a:defRPr sz="2800">
          <a:solidFill>
            <a:schemeClr val="accent2"/>
          </a:solidFill>
          <a:latin typeface="Arial Narrow" pitchFamily="34" charset="0"/>
        </a:defRPr>
      </a:lvl2pPr>
      <a:lvl3pPr algn="l" rtl="0" eaLnBrk="0" fontAlgn="base" hangingPunct="0">
        <a:lnSpc>
          <a:spcPct val="85000"/>
        </a:lnSpc>
        <a:spcBef>
          <a:spcPct val="0"/>
        </a:spcBef>
        <a:spcAft>
          <a:spcPct val="0"/>
        </a:spcAft>
        <a:defRPr sz="2800">
          <a:solidFill>
            <a:schemeClr val="accent2"/>
          </a:solidFill>
          <a:latin typeface="Arial Narrow" pitchFamily="34" charset="0"/>
        </a:defRPr>
      </a:lvl3pPr>
      <a:lvl4pPr algn="l" rtl="0" eaLnBrk="0" fontAlgn="base" hangingPunct="0">
        <a:lnSpc>
          <a:spcPct val="85000"/>
        </a:lnSpc>
        <a:spcBef>
          <a:spcPct val="0"/>
        </a:spcBef>
        <a:spcAft>
          <a:spcPct val="0"/>
        </a:spcAft>
        <a:defRPr sz="2800">
          <a:solidFill>
            <a:schemeClr val="accent2"/>
          </a:solidFill>
          <a:latin typeface="Arial Narrow" pitchFamily="34" charset="0"/>
        </a:defRPr>
      </a:lvl4pPr>
      <a:lvl5pPr algn="l" rtl="0" eaLnBrk="0" fontAlgn="base" hangingPunct="0">
        <a:lnSpc>
          <a:spcPct val="85000"/>
        </a:lnSpc>
        <a:spcBef>
          <a:spcPct val="0"/>
        </a:spcBef>
        <a:spcAft>
          <a:spcPct val="0"/>
        </a:spcAft>
        <a:defRPr sz="2800">
          <a:solidFill>
            <a:schemeClr val="accent2"/>
          </a:solidFill>
          <a:latin typeface="Arial Narrow" pitchFamily="34" charset="0"/>
        </a:defRPr>
      </a:lvl5pPr>
      <a:lvl6pPr marL="457200" algn="l" rtl="0" eaLnBrk="0" fontAlgn="base" hangingPunct="0">
        <a:lnSpc>
          <a:spcPct val="85000"/>
        </a:lnSpc>
        <a:spcBef>
          <a:spcPct val="0"/>
        </a:spcBef>
        <a:spcAft>
          <a:spcPct val="0"/>
        </a:spcAft>
        <a:defRPr sz="2800">
          <a:solidFill>
            <a:schemeClr val="accent2"/>
          </a:solidFill>
          <a:latin typeface="Arial Narrow" pitchFamily="34" charset="0"/>
        </a:defRPr>
      </a:lvl6pPr>
      <a:lvl7pPr marL="914400" algn="l" rtl="0" eaLnBrk="0" fontAlgn="base" hangingPunct="0">
        <a:lnSpc>
          <a:spcPct val="85000"/>
        </a:lnSpc>
        <a:spcBef>
          <a:spcPct val="0"/>
        </a:spcBef>
        <a:spcAft>
          <a:spcPct val="0"/>
        </a:spcAft>
        <a:defRPr sz="2800">
          <a:solidFill>
            <a:schemeClr val="accent2"/>
          </a:solidFill>
          <a:latin typeface="Arial Narrow" pitchFamily="34" charset="0"/>
        </a:defRPr>
      </a:lvl7pPr>
      <a:lvl8pPr marL="1371600" algn="l" rtl="0" eaLnBrk="0" fontAlgn="base" hangingPunct="0">
        <a:lnSpc>
          <a:spcPct val="85000"/>
        </a:lnSpc>
        <a:spcBef>
          <a:spcPct val="0"/>
        </a:spcBef>
        <a:spcAft>
          <a:spcPct val="0"/>
        </a:spcAft>
        <a:defRPr sz="2800">
          <a:solidFill>
            <a:schemeClr val="accent2"/>
          </a:solidFill>
          <a:latin typeface="Arial Narrow" pitchFamily="34" charset="0"/>
        </a:defRPr>
      </a:lvl8pPr>
      <a:lvl9pPr marL="1828800" algn="l" rtl="0" eaLnBrk="0" fontAlgn="base" hangingPunct="0">
        <a:lnSpc>
          <a:spcPct val="85000"/>
        </a:lnSpc>
        <a:spcBef>
          <a:spcPct val="0"/>
        </a:spcBef>
        <a:spcAft>
          <a:spcPct val="0"/>
        </a:spcAft>
        <a:defRPr sz="2800">
          <a:solidFill>
            <a:schemeClr val="accent2"/>
          </a:solidFill>
          <a:latin typeface="Arial Narrow" pitchFamily="34" charset="0"/>
        </a:defRPr>
      </a:lvl9pPr>
    </p:titleStyle>
    <p:bodyStyle>
      <a:lvl1pPr marL="342900" indent="-342900" algn="l" rtl="0" eaLnBrk="0" fontAlgn="base" hangingPunct="0">
        <a:spcBef>
          <a:spcPct val="60000"/>
        </a:spcBef>
        <a:spcAft>
          <a:spcPct val="0"/>
        </a:spcAft>
        <a:buClr>
          <a:srgbClr val="0099FF"/>
        </a:buClr>
        <a:buFont typeface="Wingdings" pitchFamily="2" charset="2"/>
        <a:buChar char="§"/>
        <a:defRPr sz="2000">
          <a:solidFill>
            <a:schemeClr val="accent2"/>
          </a:solidFill>
          <a:latin typeface="+mn-lt"/>
          <a:ea typeface="+mn-ea"/>
          <a:cs typeface="+mn-cs"/>
        </a:defRPr>
      </a:lvl1pPr>
      <a:lvl2pPr marL="742950" indent="-285750" algn="l" rtl="0" eaLnBrk="0" fontAlgn="base" hangingPunct="0">
        <a:spcBef>
          <a:spcPct val="40000"/>
        </a:spcBef>
        <a:spcAft>
          <a:spcPct val="0"/>
        </a:spcAft>
        <a:buClr>
          <a:schemeClr val="bg2"/>
        </a:buClr>
        <a:buFont typeface="Wingdings" pitchFamily="2" charset="2"/>
        <a:buChar char="§"/>
        <a:defRPr>
          <a:solidFill>
            <a:schemeClr val="accent2"/>
          </a:solidFill>
          <a:latin typeface="+mn-lt"/>
        </a:defRPr>
      </a:lvl2pPr>
      <a:lvl3pPr marL="1233488" indent="-228600" algn="l" rtl="0" eaLnBrk="0" fontAlgn="base" hangingPunct="0">
        <a:lnSpc>
          <a:spcPct val="95000"/>
        </a:lnSpc>
        <a:spcBef>
          <a:spcPct val="35000"/>
        </a:spcBef>
        <a:spcAft>
          <a:spcPct val="0"/>
        </a:spcAft>
        <a:buClr>
          <a:srgbClr val="0099FF"/>
        </a:buClr>
        <a:buFont typeface="Wingdings" pitchFamily="2" charset="2"/>
        <a:buChar char="§"/>
        <a:defRPr sz="1600">
          <a:solidFill>
            <a:schemeClr val="accent2"/>
          </a:solidFill>
          <a:latin typeface="+mn-lt"/>
        </a:defRPr>
      </a:lvl3pPr>
      <a:lvl4pPr marL="1652588" indent="-228600" algn="l" rtl="0" eaLnBrk="0" fontAlgn="base" hangingPunct="0">
        <a:lnSpc>
          <a:spcPct val="75000"/>
        </a:lnSpc>
        <a:spcBef>
          <a:spcPct val="30000"/>
        </a:spcBef>
        <a:spcAft>
          <a:spcPct val="0"/>
        </a:spcAft>
        <a:buClr>
          <a:schemeClr val="bg2"/>
        </a:buClr>
        <a:buFont typeface="Wingdings" pitchFamily="2" charset="2"/>
        <a:buChar char="§"/>
        <a:defRPr sz="1400">
          <a:solidFill>
            <a:schemeClr val="accent2"/>
          </a:solidFill>
          <a:latin typeface="+mn-lt"/>
        </a:defRPr>
      </a:lvl4pPr>
      <a:lvl5pPr marL="2071688" indent="-228600" algn="l" rtl="0" eaLnBrk="0" fontAlgn="base" hangingPunct="0">
        <a:lnSpc>
          <a:spcPct val="75000"/>
        </a:lnSpc>
        <a:spcBef>
          <a:spcPct val="30000"/>
        </a:spcBef>
        <a:spcAft>
          <a:spcPct val="0"/>
        </a:spcAft>
        <a:buClr>
          <a:srgbClr val="0099FF"/>
        </a:buClr>
        <a:buFont typeface="Wingdings" pitchFamily="2" charset="2"/>
        <a:buChar char="§"/>
        <a:defRPr sz="1200">
          <a:solidFill>
            <a:schemeClr val="accent2"/>
          </a:solidFill>
          <a:latin typeface="+mn-lt"/>
        </a:defRPr>
      </a:lvl5pPr>
      <a:lvl6pPr marL="2528888" indent="-228600" algn="l" rtl="0" eaLnBrk="0" fontAlgn="base" hangingPunct="0">
        <a:lnSpc>
          <a:spcPct val="75000"/>
        </a:lnSpc>
        <a:spcBef>
          <a:spcPct val="30000"/>
        </a:spcBef>
        <a:spcAft>
          <a:spcPct val="0"/>
        </a:spcAft>
        <a:buClr>
          <a:srgbClr val="0099FF"/>
        </a:buClr>
        <a:buFont typeface="Wingdings" pitchFamily="2" charset="2"/>
        <a:buChar char="§"/>
        <a:defRPr sz="1200">
          <a:solidFill>
            <a:schemeClr val="accent2"/>
          </a:solidFill>
          <a:latin typeface="+mn-lt"/>
        </a:defRPr>
      </a:lvl6pPr>
      <a:lvl7pPr marL="2986088" indent="-228600" algn="l" rtl="0" eaLnBrk="0" fontAlgn="base" hangingPunct="0">
        <a:lnSpc>
          <a:spcPct val="75000"/>
        </a:lnSpc>
        <a:spcBef>
          <a:spcPct val="30000"/>
        </a:spcBef>
        <a:spcAft>
          <a:spcPct val="0"/>
        </a:spcAft>
        <a:buClr>
          <a:srgbClr val="0099FF"/>
        </a:buClr>
        <a:buFont typeface="Wingdings" pitchFamily="2" charset="2"/>
        <a:buChar char="§"/>
        <a:defRPr sz="1200">
          <a:solidFill>
            <a:schemeClr val="accent2"/>
          </a:solidFill>
          <a:latin typeface="+mn-lt"/>
        </a:defRPr>
      </a:lvl7pPr>
      <a:lvl8pPr marL="3443288" indent="-228600" algn="l" rtl="0" eaLnBrk="0" fontAlgn="base" hangingPunct="0">
        <a:lnSpc>
          <a:spcPct val="75000"/>
        </a:lnSpc>
        <a:spcBef>
          <a:spcPct val="30000"/>
        </a:spcBef>
        <a:spcAft>
          <a:spcPct val="0"/>
        </a:spcAft>
        <a:buClr>
          <a:srgbClr val="0099FF"/>
        </a:buClr>
        <a:buFont typeface="Wingdings" pitchFamily="2" charset="2"/>
        <a:buChar char="§"/>
        <a:defRPr sz="1200">
          <a:solidFill>
            <a:schemeClr val="accent2"/>
          </a:solidFill>
          <a:latin typeface="+mn-lt"/>
        </a:defRPr>
      </a:lvl8pPr>
      <a:lvl9pPr marL="3900488" indent="-228600" algn="l" rtl="0" eaLnBrk="0" fontAlgn="base" hangingPunct="0">
        <a:lnSpc>
          <a:spcPct val="75000"/>
        </a:lnSpc>
        <a:spcBef>
          <a:spcPct val="30000"/>
        </a:spcBef>
        <a:spcAft>
          <a:spcPct val="0"/>
        </a:spcAft>
        <a:buClr>
          <a:srgbClr val="0099FF"/>
        </a:buClr>
        <a:buFont typeface="Wingdings" pitchFamily="2" charset="2"/>
        <a:buChar char="§"/>
        <a:defRPr sz="1200">
          <a:solidFill>
            <a:schemeClr val="accent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de/url?sa=i&amp;rct=j&amp;q=&amp;esrc=s&amp;source=images&amp;cd=&amp;cad=rja&amp;uact=8&amp;ved=0ahUKEwj0-9nS36LZAhXFIlAKHUJTDtQQjRwIBw&amp;url=https://www.focus.de/regional/potsdam/verkehr-mobilitaetskonferenzen-sollen-nahverkehr-verbessern_id_7967394.html&amp;psig=AOvVaw3X1FZIrzMyzlKzk35ck5q5&amp;ust=1518606210774604" TargetMode="External"/><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de/url?sa=i&amp;rct=j&amp;q=&amp;esrc=s&amp;source=images&amp;cd=&amp;cad=rja&amp;uact=8&amp;ved=0ahUKEwi77-Og6KLZAhUEbVAKHaIoDOoQjRwIBw&amp;url=http://www.mil.brandenburg.de/cms/detail.php/bb1.c.543706.de&amp;psig=AOvVaw3X1FZIrzMyzlKzk35ck5q5&amp;ust=1518606210774604" TargetMode="External"/><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hyperlink" Target="http://www.mil.brandenburg.de/" TargetMode="Externa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p:txBody>
          <a:bodyPr/>
          <a:lstStyle/>
          <a:p>
            <a:endParaRPr lang="de-DE" dirty="0"/>
          </a:p>
        </p:txBody>
      </p:sp>
      <p:sp>
        <p:nvSpPr>
          <p:cNvPr id="5123" name="Rectangle 1027"/>
          <p:cNvSpPr>
            <a:spLocks noGrp="1" noChangeArrowheads="1"/>
          </p:cNvSpPr>
          <p:nvPr>
            <p:ph type="body" idx="1"/>
          </p:nvPr>
        </p:nvSpPr>
        <p:spPr/>
        <p:txBody>
          <a:bodyPr/>
          <a:lstStyle/>
          <a:p>
            <a:pPr algn="ctr">
              <a:buFont typeface="Wingdings" pitchFamily="2" charset="2"/>
              <a:buNone/>
            </a:pPr>
            <a:endParaRPr lang="de-DE" dirty="0"/>
          </a:p>
          <a:p>
            <a:pPr algn="ctr">
              <a:spcBef>
                <a:spcPts val="0"/>
              </a:spcBef>
              <a:buNone/>
            </a:pPr>
            <a:r>
              <a:rPr lang="de-DE" sz="2800" dirty="0">
                <a:latin typeface="+mj-lt"/>
              </a:rPr>
              <a:t>Stärkung fahrradfreundlicher Strukturen – </a:t>
            </a:r>
          </a:p>
          <a:p>
            <a:pPr algn="ctr">
              <a:spcBef>
                <a:spcPts val="0"/>
              </a:spcBef>
              <a:buNone/>
            </a:pPr>
            <a:r>
              <a:rPr lang="de-DE" sz="2800" dirty="0">
                <a:latin typeface="+mj-lt"/>
              </a:rPr>
              <a:t>Gedanken zur Landesentwicklungsplanung</a:t>
            </a:r>
          </a:p>
          <a:p>
            <a:pPr algn="ctr">
              <a:buFont typeface="Wingdings" pitchFamily="2" charset="2"/>
              <a:buNone/>
            </a:pPr>
            <a:endParaRPr lang="de-DE" dirty="0"/>
          </a:p>
          <a:p>
            <a:pPr algn="ctr">
              <a:buFont typeface="Wingdings" pitchFamily="2" charset="2"/>
              <a:buNone/>
            </a:pPr>
            <a:endParaRPr lang="de-DE" dirty="0"/>
          </a:p>
          <a:p>
            <a:pPr algn="ctr">
              <a:buFont typeface="Wingdings" pitchFamily="2" charset="2"/>
              <a:buNone/>
            </a:pPr>
            <a:r>
              <a:rPr lang="de-DE" dirty="0">
                <a:latin typeface="+mj-lt"/>
              </a:rPr>
              <a:t>Potsdam, den 15.02.2018</a:t>
            </a:r>
          </a:p>
          <a:p>
            <a:pPr algn="ctr">
              <a:buFont typeface="Wingdings" pitchFamily="2" charset="2"/>
              <a:buNone/>
            </a:pPr>
            <a:endParaRPr lang="de-DE" dirty="0">
              <a:latin typeface="+mj-lt"/>
            </a:endParaRPr>
          </a:p>
          <a:p>
            <a:pPr algn="ctr">
              <a:buFont typeface="Wingdings" pitchFamily="2" charset="2"/>
              <a:buNone/>
            </a:pPr>
            <a:endParaRPr lang="de-DE" dirty="0">
              <a:latin typeface="+mj-lt"/>
            </a:endParaRPr>
          </a:p>
          <a:p>
            <a:pPr algn="ctr">
              <a:spcBef>
                <a:spcPts val="0"/>
              </a:spcBef>
              <a:buFont typeface="Wingdings" pitchFamily="2" charset="2"/>
              <a:buNone/>
            </a:pPr>
            <a:r>
              <a:rPr lang="de-DE" sz="1400" dirty="0">
                <a:latin typeface="+mj-lt"/>
              </a:rPr>
              <a:t>Ekkehard Buß</a:t>
            </a:r>
          </a:p>
          <a:p>
            <a:pPr algn="ctr">
              <a:spcBef>
                <a:spcPts val="0"/>
              </a:spcBef>
              <a:buFont typeface="Wingdings" pitchFamily="2" charset="2"/>
              <a:buNone/>
            </a:pPr>
            <a:r>
              <a:rPr lang="de-DE" sz="1400" dirty="0">
                <a:latin typeface="+mj-lt"/>
              </a:rPr>
              <a:t>Stadt Luckenwalde</a:t>
            </a:r>
          </a:p>
          <a:p>
            <a:pPr algn="ctr">
              <a:spcBef>
                <a:spcPts val="0"/>
              </a:spcBef>
              <a:buFont typeface="Wingdings" pitchFamily="2" charset="2"/>
              <a:buNone/>
            </a:pPr>
            <a:r>
              <a:rPr lang="de-DE" sz="1400" dirty="0">
                <a:latin typeface="+mj-lt"/>
              </a:rPr>
              <a:t>Stadtplanungsamt</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1028"/>
          <p:cNvPicPr>
            <a:picLocks noChangeAspect="1" noChangeArrowheads="1"/>
          </p:cNvPicPr>
          <p:nvPr/>
        </p:nvPicPr>
        <p:blipFill>
          <a:blip r:embed="rId3" cstate="print"/>
          <a:srcRect/>
          <a:stretch>
            <a:fillRect/>
          </a:stretch>
        </p:blipFill>
        <p:spPr bwMode="auto">
          <a:xfrm>
            <a:off x="4819650" y="1628800"/>
            <a:ext cx="4324350" cy="6200775"/>
          </a:xfrm>
          <a:prstGeom prst="rect">
            <a:avLst/>
          </a:prstGeom>
          <a:noFill/>
          <a:ln w="9525">
            <a:noFill/>
            <a:miter lim="800000"/>
            <a:headEnd/>
            <a:tailEnd/>
          </a:ln>
        </p:spPr>
      </p:pic>
      <p:sp>
        <p:nvSpPr>
          <p:cNvPr id="12290" name="Rectangle 1026"/>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
        <p:nvSpPr>
          <p:cNvPr id="12291" name="Rectangle 1027"/>
          <p:cNvSpPr>
            <a:spLocks noGrp="1" noChangeArrowheads="1"/>
          </p:cNvSpPr>
          <p:nvPr>
            <p:ph type="body" idx="1"/>
          </p:nvPr>
        </p:nvSpPr>
        <p:spPr>
          <a:xfrm>
            <a:off x="323528" y="1700808"/>
            <a:ext cx="8077200" cy="4419600"/>
          </a:xfrm>
        </p:spPr>
        <p:txBody>
          <a:bodyPr/>
          <a:lstStyle/>
          <a:p>
            <a:r>
              <a:rPr lang="de-DE" i="1" dirty="0"/>
              <a:t>Wie steuert der Landesentwicklungsplan die Siedlungsentwicklung?</a:t>
            </a:r>
          </a:p>
          <a:p>
            <a:endParaRPr lang="de-DE" dirty="0"/>
          </a:p>
          <a:p>
            <a:endParaRPr lang="de-DE" dirty="0"/>
          </a:p>
          <a:p>
            <a:endParaRPr lang="de-DE" dirty="0"/>
          </a:p>
          <a:p>
            <a:endParaRPr lang="de-DE" dirty="0"/>
          </a:p>
          <a:p>
            <a:endParaRPr lang="de-DE" dirty="0"/>
          </a:p>
          <a:p>
            <a:endParaRPr lang="de-DE" dirty="0"/>
          </a:p>
          <a:p>
            <a:endParaRPr lang="de-DE" dirty="0"/>
          </a:p>
          <a:p>
            <a:pPr>
              <a:buNone/>
            </a:pPr>
            <a:r>
              <a:rPr lang="de-DE" dirty="0"/>
              <a:t>Einteilung in drei Strukturbereiche</a:t>
            </a:r>
          </a:p>
        </p:txBody>
      </p:sp>
      <p:pic>
        <p:nvPicPr>
          <p:cNvPr id="12293" name="Picture 5" descr="V:\Landesplanung\LEP HR\Kabiinettsbeschluss Dez 2017\Material\Strukturbereiche LEP HR.jpg"/>
          <p:cNvPicPr>
            <a:picLocks noChangeAspect="1" noChangeArrowheads="1"/>
          </p:cNvPicPr>
          <p:nvPr/>
        </p:nvPicPr>
        <p:blipFill>
          <a:blip r:embed="rId4" cstate="print"/>
          <a:srcRect/>
          <a:stretch>
            <a:fillRect/>
          </a:stretch>
        </p:blipFill>
        <p:spPr bwMode="auto">
          <a:xfrm>
            <a:off x="395536" y="2492896"/>
            <a:ext cx="4324350" cy="3238500"/>
          </a:xfrm>
          <a:prstGeom prst="rect">
            <a:avLst/>
          </a:prstGeom>
          <a:noFill/>
        </p:spPr>
      </p:pic>
      <p:sp>
        <p:nvSpPr>
          <p:cNvPr id="6" name="Textfeld 5"/>
          <p:cNvSpPr txBox="1"/>
          <p:nvPr/>
        </p:nvSpPr>
        <p:spPr>
          <a:xfrm>
            <a:off x="5076056" y="5688449"/>
            <a:ext cx="4392488" cy="1169551"/>
          </a:xfrm>
          <a:prstGeom prst="rect">
            <a:avLst/>
          </a:prstGeom>
          <a:noFill/>
        </p:spPr>
        <p:txBody>
          <a:bodyPr wrap="square" rtlCol="0">
            <a:spAutoFit/>
          </a:bodyPr>
          <a:lstStyle/>
          <a:p>
            <a:r>
              <a:rPr lang="de-DE" sz="1400" i="1" dirty="0"/>
              <a:t>Berlin und das Berliner Umland sind von einer besonderen Entwicklungsdynamik geprägt, die schwerpunktmäßig auf den Gestaltungsraum Siedlung gelenkt werden soll.</a:t>
            </a:r>
          </a:p>
          <a:p>
            <a:r>
              <a:rPr lang="de-DE" sz="1400" i="1" dirty="0"/>
              <a:t>(Quelle: LEP HR, 2. Entwurf, Textteil)</a:t>
            </a:r>
            <a:endParaRPr lang="de-DE" i="1"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6732240" y="332656"/>
            <a:ext cx="2411760" cy="2833547"/>
          </a:xfrm>
          <a:prstGeom prst="rect">
            <a:avLst/>
          </a:prstGeom>
          <a:noFill/>
          <a:ln w="9525">
            <a:noFill/>
            <a:miter lim="800000"/>
            <a:headEnd/>
            <a:tailEnd/>
          </a:ln>
        </p:spPr>
      </p:pic>
      <p:pic>
        <p:nvPicPr>
          <p:cNvPr id="7" name="Picture 2" descr="F:\LEP HR\Kabiinettsbeschluss Dez 2017\Material\zentrale Orte.jpg"/>
          <p:cNvPicPr>
            <a:picLocks noChangeAspect="1" noChangeArrowheads="1"/>
          </p:cNvPicPr>
          <p:nvPr/>
        </p:nvPicPr>
        <p:blipFill>
          <a:blip r:embed="rId4" cstate="print"/>
          <a:srcRect/>
          <a:stretch>
            <a:fillRect/>
          </a:stretch>
        </p:blipFill>
        <p:spPr bwMode="auto">
          <a:xfrm>
            <a:off x="4823520" y="2734961"/>
            <a:ext cx="4320480" cy="4123039"/>
          </a:xfrm>
          <a:prstGeom prst="rect">
            <a:avLst/>
          </a:prstGeom>
          <a:noFill/>
          <a:ln w="9525">
            <a:noFill/>
            <a:miter lim="800000"/>
            <a:headEnd/>
            <a:tailEnd/>
          </a:ln>
        </p:spPr>
      </p:pic>
      <p:sp>
        <p:nvSpPr>
          <p:cNvPr id="12291" name="Rectangle 1027"/>
          <p:cNvSpPr>
            <a:spLocks noGrp="1" noChangeArrowheads="1"/>
          </p:cNvSpPr>
          <p:nvPr>
            <p:ph type="body" idx="1"/>
          </p:nvPr>
        </p:nvSpPr>
        <p:spPr>
          <a:xfrm>
            <a:off x="395536" y="1700808"/>
            <a:ext cx="8077200" cy="4419600"/>
          </a:xfrm>
        </p:spPr>
        <p:txBody>
          <a:bodyPr/>
          <a:lstStyle/>
          <a:p>
            <a:r>
              <a:rPr lang="de-DE" i="1" dirty="0"/>
              <a:t>Wie steuert der LEP HR die Siedlungsentwicklung?</a:t>
            </a:r>
          </a:p>
          <a:p>
            <a:pPr>
              <a:spcBef>
                <a:spcPts val="0"/>
              </a:spcBef>
              <a:buNone/>
            </a:pPr>
            <a:endParaRPr lang="de-DE" sz="1600" dirty="0"/>
          </a:p>
          <a:p>
            <a:pPr>
              <a:spcBef>
                <a:spcPts val="0"/>
              </a:spcBef>
              <a:buNone/>
            </a:pPr>
            <a:endParaRPr lang="de-DE" sz="1600" dirty="0"/>
          </a:p>
          <a:p>
            <a:pPr>
              <a:spcBef>
                <a:spcPts val="0"/>
              </a:spcBef>
              <a:buNone/>
            </a:pPr>
            <a:r>
              <a:rPr lang="de-DE" sz="1600" dirty="0"/>
              <a:t>In der Metropole und im Berliner Umland:</a:t>
            </a:r>
          </a:p>
          <a:p>
            <a:pPr>
              <a:spcBef>
                <a:spcPts val="0"/>
              </a:spcBef>
              <a:buNone/>
            </a:pPr>
            <a:r>
              <a:rPr lang="de-DE" sz="1600" dirty="0"/>
              <a:t>freie Siedlungsentwicklung im Gestaltungsraum</a:t>
            </a:r>
          </a:p>
          <a:p>
            <a:pPr>
              <a:spcBef>
                <a:spcPts val="0"/>
              </a:spcBef>
              <a:buNone/>
            </a:pPr>
            <a:r>
              <a:rPr lang="de-DE" sz="1600" dirty="0"/>
              <a:t>Siedlung, sonst 1 ha / 1000 Einwohner / 10 Jahre</a:t>
            </a:r>
          </a:p>
          <a:p>
            <a:pPr>
              <a:spcBef>
                <a:spcPts val="0"/>
              </a:spcBef>
              <a:buNone/>
            </a:pPr>
            <a:endParaRPr lang="de-DE" sz="1600" dirty="0"/>
          </a:p>
          <a:p>
            <a:pPr>
              <a:spcBef>
                <a:spcPts val="0"/>
              </a:spcBef>
              <a:buNone/>
            </a:pPr>
            <a:r>
              <a:rPr lang="de-DE" sz="1600" dirty="0"/>
              <a:t>In den zentralen Orten im erweiterten </a:t>
            </a:r>
          </a:p>
          <a:p>
            <a:pPr>
              <a:spcBef>
                <a:spcPts val="0"/>
              </a:spcBef>
              <a:buNone/>
            </a:pPr>
            <a:r>
              <a:rPr lang="de-DE" sz="1600" dirty="0"/>
              <a:t>Metropolenbereich:</a:t>
            </a:r>
          </a:p>
          <a:p>
            <a:pPr>
              <a:spcBef>
                <a:spcPts val="0"/>
              </a:spcBef>
              <a:buNone/>
            </a:pPr>
            <a:r>
              <a:rPr lang="de-DE" sz="1600" dirty="0"/>
              <a:t>freie Siedlungsentwicklung</a:t>
            </a:r>
          </a:p>
          <a:p>
            <a:pPr>
              <a:spcBef>
                <a:spcPts val="0"/>
              </a:spcBef>
              <a:buNone/>
            </a:pPr>
            <a:endParaRPr lang="de-DE" sz="1600" dirty="0"/>
          </a:p>
          <a:p>
            <a:pPr>
              <a:spcBef>
                <a:spcPts val="0"/>
              </a:spcBef>
              <a:buNone/>
            </a:pPr>
            <a:r>
              <a:rPr lang="de-DE" sz="1600" dirty="0"/>
              <a:t>Im erweiterten Metropolenbereich</a:t>
            </a:r>
          </a:p>
          <a:p>
            <a:pPr>
              <a:spcBef>
                <a:spcPts val="0"/>
              </a:spcBef>
              <a:buNone/>
            </a:pPr>
            <a:r>
              <a:rPr lang="de-DE" sz="1600" dirty="0"/>
              <a:t>1 ha / 1000 Einwohner / 10 Jahre</a:t>
            </a:r>
          </a:p>
          <a:p>
            <a:pPr>
              <a:spcBef>
                <a:spcPts val="0"/>
              </a:spcBef>
              <a:buNone/>
            </a:pPr>
            <a:r>
              <a:rPr lang="de-DE" sz="1600" dirty="0"/>
              <a:t>In den Zentren der Grundversorgung:</a:t>
            </a:r>
          </a:p>
          <a:p>
            <a:pPr>
              <a:spcBef>
                <a:spcPts val="0"/>
              </a:spcBef>
              <a:buNone/>
            </a:pPr>
            <a:r>
              <a:rPr lang="de-DE" sz="1600" dirty="0"/>
              <a:t>+ 2 ha / 1000 Einwohner / 10 Jahre</a:t>
            </a:r>
          </a:p>
          <a:p>
            <a:pPr>
              <a:spcBef>
                <a:spcPts val="0"/>
              </a:spcBef>
              <a:buNone/>
            </a:pPr>
            <a:endParaRPr lang="de-DE" sz="1600" dirty="0"/>
          </a:p>
          <a:p>
            <a:pPr>
              <a:spcBef>
                <a:spcPts val="0"/>
              </a:spcBef>
              <a:buNone/>
            </a:pPr>
            <a:endParaRPr lang="de-DE" sz="1600" dirty="0"/>
          </a:p>
          <a:p>
            <a:pPr lvl="4"/>
            <a:endParaRPr lang="de-DE" dirty="0"/>
          </a:p>
          <a:p>
            <a:pPr lvl="4"/>
            <a:endParaRPr lang="de-DE" dirty="0"/>
          </a:p>
        </p:txBody>
      </p:sp>
      <p:sp>
        <p:nvSpPr>
          <p:cNvPr id="12290" name="Rectangle 1026"/>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srcRect/>
          <a:stretch>
            <a:fillRect/>
          </a:stretch>
        </p:blipFill>
        <p:spPr bwMode="auto">
          <a:xfrm>
            <a:off x="6732240" y="332656"/>
            <a:ext cx="2411760" cy="2833547"/>
          </a:xfrm>
          <a:prstGeom prst="rect">
            <a:avLst/>
          </a:prstGeom>
          <a:noFill/>
          <a:ln w="9525">
            <a:noFill/>
            <a:miter lim="800000"/>
            <a:headEnd/>
            <a:tailEnd/>
          </a:ln>
        </p:spPr>
      </p:pic>
      <p:pic>
        <p:nvPicPr>
          <p:cNvPr id="7" name="Picture 2" descr="F:\LEP HR\Kabiinettsbeschluss Dez 2017\Material\zentrale Orte.jpg"/>
          <p:cNvPicPr>
            <a:picLocks noChangeAspect="1" noChangeArrowheads="1"/>
          </p:cNvPicPr>
          <p:nvPr/>
        </p:nvPicPr>
        <p:blipFill>
          <a:blip r:embed="rId4" cstate="print"/>
          <a:srcRect/>
          <a:stretch>
            <a:fillRect/>
          </a:stretch>
        </p:blipFill>
        <p:spPr bwMode="auto">
          <a:xfrm>
            <a:off x="4823520" y="2734961"/>
            <a:ext cx="4320480" cy="4123039"/>
          </a:xfrm>
          <a:prstGeom prst="rect">
            <a:avLst/>
          </a:prstGeom>
          <a:noFill/>
          <a:ln w="9525">
            <a:noFill/>
            <a:miter lim="800000"/>
            <a:headEnd/>
            <a:tailEnd/>
          </a:ln>
        </p:spPr>
      </p:pic>
      <p:sp>
        <p:nvSpPr>
          <p:cNvPr id="12291" name="Rectangle 1027"/>
          <p:cNvSpPr>
            <a:spLocks noGrp="1" noChangeArrowheads="1"/>
          </p:cNvSpPr>
          <p:nvPr>
            <p:ph type="body" idx="1"/>
          </p:nvPr>
        </p:nvSpPr>
        <p:spPr>
          <a:xfrm>
            <a:off x="395536" y="1700808"/>
            <a:ext cx="8077200" cy="4419600"/>
          </a:xfrm>
        </p:spPr>
        <p:txBody>
          <a:bodyPr/>
          <a:lstStyle/>
          <a:p>
            <a:r>
              <a:rPr lang="de-DE" i="1" dirty="0"/>
              <a:t>Wie steuert der LEP HR die Siedlungsentwicklung?</a:t>
            </a:r>
          </a:p>
          <a:p>
            <a:pPr>
              <a:spcBef>
                <a:spcPts val="0"/>
              </a:spcBef>
              <a:buNone/>
            </a:pPr>
            <a:endParaRPr lang="de-DE" sz="1600" dirty="0"/>
          </a:p>
          <a:p>
            <a:pPr>
              <a:spcBef>
                <a:spcPts val="0"/>
              </a:spcBef>
              <a:buNone/>
            </a:pPr>
            <a:endParaRPr lang="de-DE" sz="1600" dirty="0"/>
          </a:p>
          <a:p>
            <a:pPr>
              <a:spcBef>
                <a:spcPts val="0"/>
              </a:spcBef>
              <a:buNone/>
            </a:pPr>
            <a:r>
              <a:rPr lang="de-DE" sz="1600" dirty="0"/>
              <a:t>In der Metropole und im Berliner Umland:</a:t>
            </a:r>
          </a:p>
          <a:p>
            <a:pPr>
              <a:spcBef>
                <a:spcPts val="0"/>
              </a:spcBef>
              <a:buNone/>
            </a:pPr>
            <a:r>
              <a:rPr lang="de-DE" sz="1600" dirty="0"/>
              <a:t>freie Siedlungsentwicklung im Gestaltungsraum</a:t>
            </a:r>
          </a:p>
          <a:p>
            <a:pPr>
              <a:spcBef>
                <a:spcPts val="0"/>
              </a:spcBef>
              <a:buNone/>
            </a:pPr>
            <a:r>
              <a:rPr lang="de-DE" sz="1600" dirty="0"/>
              <a:t>Siedlung, sonst 1 ha / 1000 Einwohner / 10 Jahre</a:t>
            </a:r>
          </a:p>
          <a:p>
            <a:pPr>
              <a:spcBef>
                <a:spcPts val="0"/>
              </a:spcBef>
              <a:buNone/>
            </a:pPr>
            <a:endParaRPr lang="de-DE" sz="1600" dirty="0"/>
          </a:p>
          <a:p>
            <a:pPr>
              <a:spcBef>
                <a:spcPts val="0"/>
              </a:spcBef>
              <a:buNone/>
            </a:pPr>
            <a:r>
              <a:rPr lang="de-DE" sz="1600" dirty="0"/>
              <a:t>In den zentralen Orten im erweiterten </a:t>
            </a:r>
          </a:p>
          <a:p>
            <a:pPr>
              <a:spcBef>
                <a:spcPts val="0"/>
              </a:spcBef>
              <a:buNone/>
            </a:pPr>
            <a:r>
              <a:rPr lang="de-DE" sz="1600" dirty="0"/>
              <a:t>Metropolenbereich:</a:t>
            </a:r>
          </a:p>
          <a:p>
            <a:pPr>
              <a:spcBef>
                <a:spcPts val="0"/>
              </a:spcBef>
              <a:buNone/>
            </a:pPr>
            <a:r>
              <a:rPr lang="de-DE" sz="1600" dirty="0"/>
              <a:t>freie Siedlungsentwicklung (*)</a:t>
            </a:r>
          </a:p>
          <a:p>
            <a:pPr>
              <a:spcBef>
                <a:spcPts val="0"/>
              </a:spcBef>
              <a:buNone/>
            </a:pPr>
            <a:endParaRPr lang="de-DE" sz="1600" dirty="0"/>
          </a:p>
          <a:p>
            <a:pPr>
              <a:spcBef>
                <a:spcPts val="0"/>
              </a:spcBef>
              <a:buNone/>
            </a:pPr>
            <a:r>
              <a:rPr lang="de-DE" sz="1600" dirty="0"/>
              <a:t>Im erweiterten Metropolenbereich</a:t>
            </a:r>
          </a:p>
          <a:p>
            <a:pPr>
              <a:spcBef>
                <a:spcPts val="0"/>
              </a:spcBef>
              <a:buNone/>
            </a:pPr>
            <a:r>
              <a:rPr lang="de-DE" sz="1600" dirty="0"/>
              <a:t>1 ha / 1000 Einwohner / 10 Jahre</a:t>
            </a:r>
          </a:p>
          <a:p>
            <a:pPr>
              <a:spcBef>
                <a:spcPts val="0"/>
              </a:spcBef>
              <a:buNone/>
            </a:pPr>
            <a:r>
              <a:rPr lang="de-DE" sz="1600" dirty="0"/>
              <a:t>In den Zentren der Grundversorgung:</a:t>
            </a:r>
          </a:p>
          <a:p>
            <a:pPr>
              <a:spcBef>
                <a:spcPts val="0"/>
              </a:spcBef>
              <a:buNone/>
            </a:pPr>
            <a:r>
              <a:rPr lang="de-DE" sz="1600" dirty="0"/>
              <a:t>+ 2 ha / 1000 Einwohner / 10 Jahre</a:t>
            </a:r>
          </a:p>
          <a:p>
            <a:pPr>
              <a:spcBef>
                <a:spcPts val="0"/>
              </a:spcBef>
              <a:buNone/>
            </a:pPr>
            <a:endParaRPr lang="de-DE" sz="1600" dirty="0"/>
          </a:p>
          <a:p>
            <a:pPr>
              <a:spcBef>
                <a:spcPts val="0"/>
              </a:spcBef>
              <a:buNone/>
            </a:pPr>
            <a:endParaRPr lang="de-DE" sz="1600" dirty="0"/>
          </a:p>
          <a:p>
            <a:pPr>
              <a:spcBef>
                <a:spcPts val="0"/>
              </a:spcBef>
              <a:buNone/>
            </a:pPr>
            <a:r>
              <a:rPr lang="de-DE" sz="1600" dirty="0"/>
              <a:t>(*) = nähe von Schienenhaltepunkten ist für zentrale Orte, die in</a:t>
            </a:r>
          </a:p>
          <a:p>
            <a:pPr>
              <a:spcBef>
                <a:spcPts val="0"/>
              </a:spcBef>
              <a:buNone/>
            </a:pPr>
            <a:r>
              <a:rPr lang="de-DE" sz="1600" dirty="0"/>
              <a:t>60 Minuten von Berlin über die Schiene zu erreichen sind, für die</a:t>
            </a:r>
          </a:p>
          <a:p>
            <a:pPr>
              <a:spcBef>
                <a:spcPts val="0"/>
              </a:spcBef>
              <a:buNone/>
            </a:pPr>
            <a:r>
              <a:rPr lang="de-DE" sz="1600" dirty="0"/>
              <a:t>Flächenfestsetzung abwägungsrelevant</a:t>
            </a:r>
          </a:p>
          <a:p>
            <a:pPr lvl="4"/>
            <a:endParaRPr lang="de-DE" dirty="0"/>
          </a:p>
          <a:p>
            <a:pPr lvl="4"/>
            <a:endParaRPr lang="de-DE" dirty="0"/>
          </a:p>
        </p:txBody>
      </p:sp>
      <p:sp>
        <p:nvSpPr>
          <p:cNvPr id="12290" name="Rectangle 1026"/>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Tree>
    <p:extLst>
      <p:ext uri="{BB962C8B-B14F-4D97-AF65-F5344CB8AC3E}">
        <p14:creationId xmlns:p14="http://schemas.microsoft.com/office/powerpoint/2010/main" xmlns="" val="402426272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6732240" y="116632"/>
            <a:ext cx="2411760" cy="2833547"/>
          </a:xfrm>
          <a:prstGeom prst="rect">
            <a:avLst/>
          </a:prstGeom>
          <a:noFill/>
          <a:ln w="9525">
            <a:noFill/>
            <a:miter lim="800000"/>
            <a:headEnd/>
            <a:tailEnd/>
          </a:ln>
        </p:spPr>
      </p:pic>
      <p:sp>
        <p:nvSpPr>
          <p:cNvPr id="25602" name="Rectangle 2"/>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
        <p:nvSpPr>
          <p:cNvPr id="25603" name="Rectangle 3"/>
          <p:cNvSpPr>
            <a:spLocks noGrp="1" noChangeArrowheads="1"/>
          </p:cNvSpPr>
          <p:nvPr>
            <p:ph type="body" idx="1"/>
          </p:nvPr>
        </p:nvSpPr>
        <p:spPr/>
        <p:txBody>
          <a:bodyPr/>
          <a:lstStyle/>
          <a:p>
            <a:r>
              <a:rPr lang="de-DE" i="1" dirty="0"/>
              <a:t>LEP HR - Steuerungswille überhaupt vorhanden?</a:t>
            </a:r>
          </a:p>
        </p:txBody>
      </p:sp>
      <p:graphicFrame>
        <p:nvGraphicFramePr>
          <p:cNvPr id="4" name="Tabelle 3"/>
          <p:cNvGraphicFramePr>
            <a:graphicFrameLocks noGrp="1"/>
          </p:cNvGraphicFramePr>
          <p:nvPr>
            <p:extLst>
              <p:ext uri="{D42A27DB-BD31-4B8C-83A1-F6EECF244321}">
                <p14:modId xmlns:p14="http://schemas.microsoft.com/office/powerpoint/2010/main" xmlns="" val="250783362"/>
              </p:ext>
            </p:extLst>
          </p:nvPr>
        </p:nvGraphicFramePr>
        <p:xfrm>
          <a:off x="539552" y="2636912"/>
          <a:ext cx="7920879" cy="3920879"/>
        </p:xfrm>
        <a:graphic>
          <a:graphicData uri="http://schemas.openxmlformats.org/drawingml/2006/table">
            <a:tbl>
              <a:tblPr/>
              <a:tblGrid>
                <a:gridCol w="1979808">
                  <a:extLst>
                    <a:ext uri="{9D8B030D-6E8A-4147-A177-3AD203B41FA5}">
                      <a16:colId xmlns:a16="http://schemas.microsoft.com/office/drawing/2014/main" xmlns="" val="20000"/>
                    </a:ext>
                  </a:extLst>
                </a:gridCol>
                <a:gridCol w="1980357">
                  <a:extLst>
                    <a:ext uri="{9D8B030D-6E8A-4147-A177-3AD203B41FA5}">
                      <a16:colId xmlns:a16="http://schemas.microsoft.com/office/drawing/2014/main" xmlns="" val="20001"/>
                    </a:ext>
                  </a:extLst>
                </a:gridCol>
                <a:gridCol w="1980357">
                  <a:extLst>
                    <a:ext uri="{9D8B030D-6E8A-4147-A177-3AD203B41FA5}">
                      <a16:colId xmlns:a16="http://schemas.microsoft.com/office/drawing/2014/main" xmlns="" val="20002"/>
                    </a:ext>
                  </a:extLst>
                </a:gridCol>
                <a:gridCol w="1980357">
                  <a:extLst>
                    <a:ext uri="{9D8B030D-6E8A-4147-A177-3AD203B41FA5}">
                      <a16:colId xmlns:a16="http://schemas.microsoft.com/office/drawing/2014/main" xmlns="" val="20003"/>
                    </a:ext>
                  </a:extLst>
                </a:gridCol>
              </a:tblGrid>
              <a:tr h="205851">
                <a:tc>
                  <a:txBody>
                    <a:bodyPr/>
                    <a:lstStyle/>
                    <a:p>
                      <a:pPr>
                        <a:spcAft>
                          <a:spcPts val="0"/>
                        </a:spcAft>
                      </a:pPr>
                      <a:endParaRPr lang="de-DE" sz="700" dirty="0">
                        <a:solidFill>
                          <a:schemeClr val="accent6"/>
                        </a:solidFill>
                        <a:latin typeface="Arial"/>
                        <a:ea typeface="Times New Roman"/>
                        <a:cs typeface="Times New Roman"/>
                      </a:endParaRP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b="1" dirty="0">
                          <a:solidFill>
                            <a:schemeClr val="accent6"/>
                          </a:solidFill>
                          <a:latin typeface="Arial"/>
                          <a:ea typeface="Times New Roman"/>
                          <a:cs typeface="Times New Roman"/>
                        </a:rPr>
                        <a:t>LEP B-B</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b="1">
                          <a:solidFill>
                            <a:schemeClr val="accent6"/>
                          </a:solidFill>
                          <a:latin typeface="Arial"/>
                          <a:ea typeface="Times New Roman"/>
                          <a:cs typeface="Times New Roman"/>
                        </a:rPr>
                        <a:t>LEP HR 1. Entwurf</a:t>
                      </a:r>
                    </a:p>
                    <a:p>
                      <a:pPr>
                        <a:spcAft>
                          <a:spcPts val="0"/>
                        </a:spcAft>
                      </a:pPr>
                      <a:r>
                        <a:rPr lang="de-DE" sz="700" b="1">
                          <a:solidFill>
                            <a:schemeClr val="accent6"/>
                          </a:solidFill>
                          <a:latin typeface="Arial"/>
                          <a:ea typeface="Times New Roman"/>
                          <a:cs typeface="Times New Roman"/>
                        </a:rPr>
                        <a:t>Juli 2016</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b="1" dirty="0">
                          <a:solidFill>
                            <a:schemeClr val="accent6"/>
                          </a:solidFill>
                          <a:latin typeface="Arial"/>
                          <a:ea typeface="Times New Roman"/>
                          <a:cs typeface="Times New Roman"/>
                        </a:rPr>
                        <a:t>LEP HR 2. Entwurf</a:t>
                      </a:r>
                    </a:p>
                    <a:p>
                      <a:pPr>
                        <a:spcAft>
                          <a:spcPts val="0"/>
                        </a:spcAft>
                      </a:pPr>
                      <a:r>
                        <a:rPr lang="de-DE" sz="700" b="1" dirty="0">
                          <a:solidFill>
                            <a:schemeClr val="accent6"/>
                          </a:solidFill>
                          <a:latin typeface="Arial"/>
                          <a:ea typeface="Times New Roman"/>
                          <a:cs typeface="Times New Roman"/>
                        </a:rPr>
                        <a:t>Februar 2018</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0000"/>
                  </a:ext>
                </a:extLst>
              </a:tr>
              <a:tr h="1720160">
                <a:tc>
                  <a:txBody>
                    <a:bodyPr/>
                    <a:lstStyle/>
                    <a:p>
                      <a:pPr>
                        <a:spcAft>
                          <a:spcPts val="0"/>
                        </a:spcAft>
                      </a:pPr>
                      <a:r>
                        <a:rPr lang="de-DE" sz="700" dirty="0">
                          <a:solidFill>
                            <a:schemeClr val="accent6"/>
                          </a:solidFill>
                          <a:latin typeface="Arial"/>
                          <a:ea typeface="Times New Roman"/>
                          <a:cs typeface="Times New Roman"/>
                        </a:rPr>
                        <a:t>Gestaltungsraum Siedlung</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dirty="0">
                          <a:solidFill>
                            <a:schemeClr val="accent6"/>
                          </a:solidFill>
                          <a:latin typeface="Arial"/>
                          <a:ea typeface="Times New Roman"/>
                          <a:cs typeface="Times New Roman"/>
                        </a:rPr>
                        <a:t>Gestaltungsraum Siedlung</a:t>
                      </a:r>
                    </a:p>
                    <a:p>
                      <a:pPr>
                        <a:spcAft>
                          <a:spcPts val="0"/>
                        </a:spcAft>
                      </a:pPr>
                      <a:r>
                        <a:rPr lang="de-DE" sz="700" dirty="0">
                          <a:solidFill>
                            <a:schemeClr val="accent6"/>
                          </a:solidFill>
                          <a:latin typeface="Arial"/>
                          <a:ea typeface="Times New Roman"/>
                          <a:cs typeface="Times New Roman"/>
                        </a:rPr>
                        <a:t>-</a:t>
                      </a:r>
                    </a:p>
                    <a:p>
                      <a:pPr>
                        <a:spcAft>
                          <a:spcPts val="0"/>
                        </a:spcAft>
                      </a:pPr>
                      <a:r>
                        <a:rPr lang="de-DE" sz="700" dirty="0">
                          <a:solidFill>
                            <a:schemeClr val="accent6"/>
                          </a:solidFill>
                          <a:latin typeface="Arial"/>
                          <a:ea typeface="Times New Roman"/>
                          <a:cs typeface="Times New Roman"/>
                        </a:rPr>
                        <a:t>Freie Entwicklung, kein Anschluss an Siedlungsgebiete zwingend</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Gestaltungsraum Siedlung </a:t>
                      </a:r>
                    </a:p>
                    <a:p>
                      <a:pPr>
                        <a:spcAft>
                          <a:spcPts val="0"/>
                        </a:spcAft>
                      </a:pPr>
                      <a:r>
                        <a:rPr lang="de-DE" sz="700" dirty="0">
                          <a:solidFill>
                            <a:schemeClr val="accent6"/>
                          </a:solidFill>
                          <a:latin typeface="Arial"/>
                          <a:ea typeface="Times New Roman"/>
                          <a:cs typeface="Times New Roman"/>
                        </a:rPr>
                        <a:t>(Ausdehnung wie im LEP B-B)</a:t>
                      </a:r>
                    </a:p>
                    <a:p>
                      <a:pPr>
                        <a:spcAft>
                          <a:spcPts val="0"/>
                        </a:spcAft>
                      </a:pPr>
                      <a:endParaRPr lang="de-DE" sz="700" dirty="0">
                        <a:solidFill>
                          <a:schemeClr val="accent6"/>
                        </a:solidFill>
                        <a:latin typeface="Arial"/>
                        <a:ea typeface="Times New Roman"/>
                        <a:cs typeface="Times New Roman"/>
                      </a:endParaRPr>
                    </a:p>
                    <a:p>
                      <a:pPr>
                        <a:spcAft>
                          <a:spcPts val="0"/>
                        </a:spcAft>
                      </a:pPr>
                      <a:r>
                        <a:rPr lang="de-DE" sz="700" dirty="0">
                          <a:solidFill>
                            <a:schemeClr val="accent6"/>
                          </a:solidFill>
                          <a:latin typeface="Arial"/>
                          <a:ea typeface="Times New Roman"/>
                          <a:cs typeface="Times New Roman"/>
                        </a:rPr>
                        <a:t>- Muss nicht an vorhandene Siedlungsflächen anschließen</a:t>
                      </a:r>
                    </a:p>
                    <a:p>
                      <a:pPr>
                        <a:spcAft>
                          <a:spcPts val="0"/>
                        </a:spcAft>
                      </a:pPr>
                      <a:r>
                        <a:rPr lang="de-DE" sz="700" dirty="0">
                          <a:solidFill>
                            <a:schemeClr val="accent6"/>
                          </a:solidFill>
                          <a:latin typeface="Arial"/>
                          <a:ea typeface="Times New Roman"/>
                          <a:cs typeface="Times New Roman"/>
                        </a:rPr>
                        <a:t>-</a:t>
                      </a:r>
                      <a:r>
                        <a:rPr lang="de-DE" sz="700" baseline="0" dirty="0">
                          <a:solidFill>
                            <a:schemeClr val="accent6"/>
                          </a:solidFill>
                          <a:latin typeface="Arial"/>
                          <a:ea typeface="Times New Roman"/>
                          <a:cs typeface="Times New Roman"/>
                        </a:rPr>
                        <a:t>  U</a:t>
                      </a:r>
                      <a:r>
                        <a:rPr lang="de-DE" sz="700" dirty="0">
                          <a:solidFill>
                            <a:schemeClr val="accent6"/>
                          </a:solidFill>
                          <a:latin typeface="Arial"/>
                          <a:ea typeface="Times New Roman"/>
                          <a:cs typeface="Times New Roman"/>
                        </a:rPr>
                        <a:t>mzuwandelnde Wochenendhausgebiete ... müssen nicht an den Siedlungsbereich anschließen</a:t>
                      </a:r>
                    </a:p>
                    <a:p>
                      <a:pPr>
                        <a:spcAft>
                          <a:spcPts val="0"/>
                        </a:spcAft>
                      </a:pPr>
                      <a:r>
                        <a:rPr lang="de-DE" sz="700" dirty="0">
                          <a:solidFill>
                            <a:schemeClr val="accent6"/>
                          </a:solidFill>
                          <a:latin typeface="Arial"/>
                          <a:ea typeface="Times New Roman"/>
                          <a:cs typeface="Times New Roman"/>
                        </a:rPr>
                        <a:t>- Erweiterung von Streu- und Splittersiedlungen muss nicht vermieden werden</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b="1" dirty="0">
                          <a:solidFill>
                            <a:schemeClr val="accent6"/>
                          </a:solidFill>
                          <a:latin typeface="Arial"/>
                          <a:ea typeface="Times New Roman"/>
                          <a:cs typeface="Times New Roman"/>
                        </a:rPr>
                        <a:t>Ergänzungen des Gestaltungsraums Siedlung</a:t>
                      </a:r>
                    </a:p>
                    <a:p>
                      <a:pPr marL="342900" lvl="0" indent="-342900">
                        <a:spcAft>
                          <a:spcPts val="0"/>
                        </a:spcAft>
                        <a:buFont typeface="Arial"/>
                        <a:buChar char="-"/>
                      </a:pPr>
                      <a:r>
                        <a:rPr lang="de-DE" sz="700" b="1" dirty="0">
                          <a:solidFill>
                            <a:schemeClr val="accent6"/>
                          </a:solidFill>
                          <a:latin typeface="Arial"/>
                          <a:ea typeface="Times New Roman"/>
                          <a:cs typeface="Times New Roman"/>
                        </a:rPr>
                        <a:t>Oberkrämer</a:t>
                      </a:r>
                    </a:p>
                    <a:p>
                      <a:pPr marL="342900" lvl="0" indent="-342900">
                        <a:spcAft>
                          <a:spcPts val="0"/>
                        </a:spcAft>
                        <a:buFont typeface="Arial"/>
                        <a:buChar char="-"/>
                      </a:pPr>
                      <a:r>
                        <a:rPr lang="de-DE" sz="700" b="1" dirty="0">
                          <a:solidFill>
                            <a:schemeClr val="accent6"/>
                          </a:solidFill>
                          <a:latin typeface="Arial"/>
                          <a:ea typeface="Times New Roman"/>
                          <a:cs typeface="Times New Roman"/>
                        </a:rPr>
                        <a:t>Entwicklungsachse Richtung </a:t>
                      </a:r>
                      <a:r>
                        <a:rPr lang="de-DE" sz="700" b="1" dirty="0" err="1">
                          <a:solidFill>
                            <a:schemeClr val="accent6"/>
                          </a:solidFill>
                          <a:latin typeface="Arial"/>
                          <a:ea typeface="Times New Roman"/>
                          <a:cs typeface="Times New Roman"/>
                        </a:rPr>
                        <a:t>Wandlitz</a:t>
                      </a:r>
                      <a:endParaRPr lang="de-DE" sz="700" b="1" dirty="0">
                        <a:solidFill>
                          <a:schemeClr val="accent6"/>
                        </a:solidFill>
                        <a:latin typeface="Arial"/>
                        <a:ea typeface="Times New Roman"/>
                        <a:cs typeface="Times New Roman"/>
                      </a:endParaRPr>
                    </a:p>
                    <a:p>
                      <a:pPr marL="342900" lvl="0" indent="-342900">
                        <a:spcAft>
                          <a:spcPts val="0"/>
                        </a:spcAft>
                        <a:buFont typeface="Arial"/>
                        <a:buChar char="-"/>
                      </a:pPr>
                      <a:r>
                        <a:rPr lang="de-DE" sz="700" b="1" dirty="0">
                          <a:solidFill>
                            <a:schemeClr val="accent6"/>
                          </a:solidFill>
                          <a:latin typeface="Arial"/>
                          <a:ea typeface="Times New Roman"/>
                          <a:cs typeface="Times New Roman"/>
                        </a:rPr>
                        <a:t>Entwicklungsachse Richtung </a:t>
                      </a:r>
                      <a:r>
                        <a:rPr lang="de-DE" sz="700" b="1" dirty="0" err="1">
                          <a:solidFill>
                            <a:schemeClr val="accent6"/>
                          </a:solidFill>
                          <a:latin typeface="Arial"/>
                          <a:ea typeface="Times New Roman"/>
                          <a:cs typeface="Times New Roman"/>
                        </a:rPr>
                        <a:t>Werneuchen</a:t>
                      </a:r>
                      <a:endParaRPr lang="de-DE" sz="700" b="1" dirty="0">
                        <a:solidFill>
                          <a:schemeClr val="accent6"/>
                        </a:solidFill>
                        <a:latin typeface="Arial"/>
                        <a:ea typeface="Times New Roman"/>
                        <a:cs typeface="Times New Roman"/>
                      </a:endParaRPr>
                    </a:p>
                    <a:p>
                      <a:pPr>
                        <a:spcAft>
                          <a:spcPts val="0"/>
                        </a:spcAft>
                      </a:pPr>
                      <a:r>
                        <a:rPr lang="de-DE" sz="700" dirty="0">
                          <a:solidFill>
                            <a:schemeClr val="accent6"/>
                          </a:solidFill>
                          <a:latin typeface="Arial"/>
                          <a:ea typeface="Times New Roman"/>
                          <a:cs typeface="Times New Roman"/>
                        </a:rPr>
                        <a:t>(alle drei mit massiven Eingriffen in den Freiraumverbund, also Flächen die nicht zum Siedlungsbereich gehören)</a:t>
                      </a:r>
                    </a:p>
                    <a:p>
                      <a:pPr>
                        <a:spcAft>
                          <a:spcPts val="0"/>
                        </a:spcAft>
                      </a:pPr>
                      <a:r>
                        <a:rPr lang="de-DE" sz="700" dirty="0">
                          <a:solidFill>
                            <a:schemeClr val="accent6"/>
                          </a:solidFill>
                          <a:latin typeface="Arial"/>
                          <a:ea typeface="Times New Roman"/>
                          <a:cs typeface="Times New Roman"/>
                        </a:rPr>
                        <a:t>- Muss nicht an vorhandene Siedlungsflächen anschließen</a:t>
                      </a:r>
                    </a:p>
                    <a:p>
                      <a:pPr>
                        <a:spcAft>
                          <a:spcPts val="0"/>
                        </a:spcAft>
                      </a:pPr>
                      <a:r>
                        <a:rPr lang="de-DE" sz="700" dirty="0">
                          <a:solidFill>
                            <a:schemeClr val="accent6"/>
                          </a:solidFill>
                          <a:latin typeface="Arial"/>
                          <a:ea typeface="Times New Roman"/>
                          <a:cs typeface="Times New Roman"/>
                        </a:rPr>
                        <a:t>-Anschluss für umzuwandelnde Wochenendhausgebiete... müssen nicht an den Siedlungsbereich anschließen</a:t>
                      </a:r>
                    </a:p>
                    <a:p>
                      <a:pPr>
                        <a:spcAft>
                          <a:spcPts val="0"/>
                        </a:spcAft>
                      </a:pPr>
                      <a:r>
                        <a:rPr lang="de-DE" sz="700" dirty="0">
                          <a:solidFill>
                            <a:schemeClr val="accent6"/>
                          </a:solidFill>
                          <a:latin typeface="Arial"/>
                          <a:ea typeface="Times New Roman"/>
                          <a:cs typeface="Times New Roman"/>
                        </a:rPr>
                        <a:t>-Erweiterung von Streu- und Splittersiedlungen muss nicht vermieden werden</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514628">
                <a:tc>
                  <a:txBody>
                    <a:bodyPr/>
                    <a:lstStyle/>
                    <a:p>
                      <a:pPr>
                        <a:spcAft>
                          <a:spcPts val="0"/>
                        </a:spcAft>
                      </a:pPr>
                      <a:r>
                        <a:rPr lang="de-DE" sz="700">
                          <a:solidFill>
                            <a:schemeClr val="accent6"/>
                          </a:solidFill>
                          <a:latin typeface="Arial"/>
                          <a:ea typeface="Times New Roman"/>
                          <a:cs typeface="Times New Roman"/>
                        </a:rPr>
                        <a:t>Zentrale Orte ohne Gestaltungsraum Siedlung</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dirty="0">
                          <a:solidFill>
                            <a:schemeClr val="accent6"/>
                          </a:solidFill>
                          <a:latin typeface="Arial"/>
                          <a:ea typeface="Times New Roman"/>
                          <a:cs typeface="Times New Roman"/>
                        </a:rPr>
                        <a:t>Freie Entwicklung</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a:solidFill>
                            <a:schemeClr val="accent6"/>
                          </a:solidFill>
                          <a:latin typeface="Arial"/>
                          <a:ea typeface="Times New Roman"/>
                          <a:cs typeface="Times New Roman"/>
                        </a:rPr>
                        <a:t>Freie Entwicklung</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 </a:t>
                      </a:r>
                      <a:r>
                        <a:rPr lang="de-DE" sz="700" b="1" dirty="0">
                          <a:solidFill>
                            <a:schemeClr val="accent6"/>
                          </a:solidFill>
                          <a:latin typeface="Arial"/>
                          <a:ea typeface="Times New Roman"/>
                          <a:cs typeface="Arial"/>
                        </a:rPr>
                        <a:t>Angermünde, Luckau</a:t>
                      </a:r>
                      <a:r>
                        <a:rPr lang="de-DE" sz="700" dirty="0">
                          <a:solidFill>
                            <a:schemeClr val="accent6"/>
                          </a:solidFill>
                          <a:latin typeface="Arial"/>
                          <a:ea typeface="Times New Roman"/>
                          <a:cs typeface="Arial"/>
                        </a:rPr>
                        <a:t>, Blankenfelde-Mahlow und Hoppegarten (in Funktionsteilung mit Neuenhagen bei Berlin)</a:t>
                      </a:r>
                      <a:endParaRPr lang="de-DE" sz="700" dirty="0">
                        <a:solidFill>
                          <a:schemeClr val="accent6"/>
                        </a:solidFill>
                        <a:latin typeface="Arial"/>
                        <a:ea typeface="Times New Roman"/>
                        <a:cs typeface="Times New Roman"/>
                      </a:endParaRPr>
                    </a:p>
                    <a:p>
                      <a:pPr>
                        <a:spcAft>
                          <a:spcPts val="0"/>
                        </a:spcAft>
                      </a:pPr>
                      <a:r>
                        <a:rPr lang="de-DE" sz="700" dirty="0">
                          <a:solidFill>
                            <a:schemeClr val="accent6"/>
                          </a:solidFill>
                          <a:latin typeface="Arial"/>
                          <a:ea typeface="Times New Roman"/>
                          <a:cs typeface="Arial"/>
                        </a:rPr>
                        <a:t>Freie Entwicklung</a:t>
                      </a:r>
                      <a:endParaRPr lang="de-DE" sz="700" dirty="0">
                        <a:solidFill>
                          <a:schemeClr val="accent6"/>
                        </a:solidFill>
                        <a:latin typeface="Arial"/>
                        <a:ea typeface="Times New Roman"/>
                        <a:cs typeface="Times New Roman"/>
                      </a:endParaRP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205851">
                <a:tc>
                  <a:txBody>
                    <a:bodyPr/>
                    <a:lstStyle/>
                    <a:p>
                      <a:pPr>
                        <a:spcAft>
                          <a:spcPts val="0"/>
                        </a:spcAft>
                      </a:pPr>
                      <a:r>
                        <a:rPr lang="de-DE" sz="700">
                          <a:solidFill>
                            <a:schemeClr val="accent6"/>
                          </a:solidFill>
                          <a:latin typeface="Arial"/>
                          <a:ea typeface="Times New Roman"/>
                          <a:cs typeface="Times New Roman"/>
                        </a:rPr>
                        <a:t>Achsenzwischenräume im sog. Berliner Umland</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b="1" dirty="0">
                          <a:solidFill>
                            <a:schemeClr val="accent6"/>
                          </a:solidFill>
                          <a:latin typeface="Arial"/>
                          <a:ea typeface="Times New Roman"/>
                          <a:cs typeface="Times New Roman"/>
                        </a:rPr>
                        <a:t>0,5</a:t>
                      </a:r>
                      <a:r>
                        <a:rPr lang="de-DE" sz="700" dirty="0">
                          <a:solidFill>
                            <a:schemeClr val="accent6"/>
                          </a:solidFill>
                          <a:latin typeface="Arial"/>
                          <a:ea typeface="Times New Roman"/>
                          <a:cs typeface="Times New Roman"/>
                        </a:rPr>
                        <a:t> ha /1000 </a:t>
                      </a:r>
                      <a:r>
                        <a:rPr lang="de-DE" sz="700" dirty="0" err="1">
                          <a:solidFill>
                            <a:schemeClr val="accent6"/>
                          </a:solidFill>
                          <a:latin typeface="Arial"/>
                          <a:ea typeface="Times New Roman"/>
                          <a:cs typeface="Times New Roman"/>
                        </a:rPr>
                        <a:t>Ew</a:t>
                      </a:r>
                      <a:r>
                        <a:rPr lang="de-DE" sz="700" dirty="0">
                          <a:solidFill>
                            <a:schemeClr val="accent6"/>
                          </a:solidFill>
                          <a:latin typeface="Arial"/>
                          <a:ea typeface="Times New Roman"/>
                          <a:cs typeface="Times New Roman"/>
                        </a:rPr>
                        <a:t>. / 10 Jahre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5 % des Wohnungsbestandes / 10 Jahre (Begründung: </a:t>
                      </a:r>
                      <a:r>
                        <a:rPr lang="de-DE" sz="700" b="1" dirty="0">
                          <a:solidFill>
                            <a:schemeClr val="accent6"/>
                          </a:solidFill>
                          <a:latin typeface="Arial"/>
                          <a:ea typeface="Times New Roman"/>
                          <a:cs typeface="Times New Roman"/>
                        </a:rPr>
                        <a:t>1 ha</a:t>
                      </a:r>
                      <a:r>
                        <a:rPr lang="de-DE" sz="700" dirty="0">
                          <a:solidFill>
                            <a:schemeClr val="accent6"/>
                          </a:solidFill>
                          <a:latin typeface="Arial"/>
                          <a:ea typeface="Times New Roman"/>
                          <a:cs typeface="Times New Roman"/>
                        </a:rPr>
                        <a:t>)</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700" b="1" dirty="0">
                          <a:solidFill>
                            <a:schemeClr val="accent6"/>
                          </a:solidFill>
                          <a:latin typeface="+mn-lt"/>
                          <a:ea typeface="Times New Roman"/>
                          <a:cs typeface="Times New Roman"/>
                        </a:rPr>
                        <a:t>1 ha</a:t>
                      </a:r>
                      <a:r>
                        <a:rPr lang="de-DE" sz="700" dirty="0">
                          <a:solidFill>
                            <a:schemeClr val="accent6"/>
                          </a:solidFill>
                          <a:latin typeface="+mn-lt"/>
                          <a:ea typeface="Times New Roman"/>
                          <a:cs typeface="Times New Roman"/>
                        </a:rPr>
                        <a:t>/1000 </a:t>
                      </a:r>
                      <a:r>
                        <a:rPr lang="de-DE" sz="700" dirty="0" err="1">
                          <a:solidFill>
                            <a:schemeClr val="accent6"/>
                          </a:solidFill>
                          <a:latin typeface="+mn-lt"/>
                          <a:ea typeface="Times New Roman"/>
                          <a:cs typeface="Times New Roman"/>
                        </a:rPr>
                        <a:t>Ew</a:t>
                      </a:r>
                      <a:r>
                        <a:rPr lang="de-DE" sz="700" dirty="0">
                          <a:solidFill>
                            <a:schemeClr val="accent6"/>
                          </a:solidFill>
                          <a:latin typeface="+mn-lt"/>
                          <a:ea typeface="Times New Roman"/>
                          <a:cs typeface="Times New Roman"/>
                        </a:rPr>
                        <a:t>/10 Jahre</a:t>
                      </a:r>
                    </a:p>
                    <a:p>
                      <a:pPr>
                        <a:spcAft>
                          <a:spcPts val="0"/>
                        </a:spcAft>
                      </a:pPr>
                      <a:endParaRPr lang="de-DE" sz="700" dirty="0">
                        <a:solidFill>
                          <a:schemeClr val="accent6"/>
                        </a:solidFill>
                        <a:latin typeface="Arial"/>
                        <a:ea typeface="Times New Roman"/>
                        <a:cs typeface="Times New Roman"/>
                      </a:endParaRPr>
                    </a:p>
                    <a:p>
                      <a:pPr>
                        <a:spcAft>
                          <a:spcPts val="0"/>
                        </a:spcAft>
                      </a:pPr>
                      <a:r>
                        <a:rPr lang="de-DE" sz="700" dirty="0" err="1">
                          <a:solidFill>
                            <a:schemeClr val="accent6"/>
                          </a:solidFill>
                          <a:latin typeface="Arial"/>
                          <a:ea typeface="Times New Roman"/>
                          <a:cs typeface="Times New Roman"/>
                        </a:rPr>
                        <a:t>Wandlitz</a:t>
                      </a:r>
                      <a:r>
                        <a:rPr lang="de-DE" sz="700" dirty="0">
                          <a:solidFill>
                            <a:schemeClr val="accent6"/>
                          </a:solidFill>
                          <a:latin typeface="Arial"/>
                          <a:ea typeface="Times New Roman"/>
                          <a:cs typeface="Times New Roman"/>
                        </a:rPr>
                        <a:t>, </a:t>
                      </a:r>
                      <a:r>
                        <a:rPr lang="de-DE" sz="700" dirty="0" err="1">
                          <a:solidFill>
                            <a:schemeClr val="accent6"/>
                          </a:solidFill>
                          <a:latin typeface="Arial"/>
                          <a:ea typeface="Times New Roman"/>
                          <a:cs typeface="Times New Roman"/>
                        </a:rPr>
                        <a:t>Werneuchen</a:t>
                      </a:r>
                      <a:r>
                        <a:rPr lang="de-DE" sz="700" dirty="0">
                          <a:solidFill>
                            <a:schemeClr val="accent6"/>
                          </a:solidFill>
                          <a:latin typeface="Arial"/>
                          <a:ea typeface="Times New Roman"/>
                          <a:cs typeface="Times New Roman"/>
                        </a:rPr>
                        <a:t> und Oberkrämer werden aufgegeben</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205851">
                <a:tc>
                  <a:txBody>
                    <a:bodyPr/>
                    <a:lstStyle/>
                    <a:p>
                      <a:pPr>
                        <a:spcAft>
                          <a:spcPts val="0"/>
                        </a:spcAft>
                      </a:pPr>
                      <a:r>
                        <a:rPr lang="de-DE" sz="700">
                          <a:solidFill>
                            <a:schemeClr val="accent6"/>
                          </a:solidFill>
                          <a:latin typeface="Arial"/>
                          <a:ea typeface="Times New Roman"/>
                          <a:cs typeface="Times New Roman"/>
                        </a:rPr>
                        <a:t>Grundzentren (grundfunktionale Schwerpunkte)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dirty="0">
                          <a:solidFill>
                            <a:schemeClr val="accent6"/>
                          </a:solidFill>
                          <a:latin typeface="Arial"/>
                          <a:ea typeface="Times New Roman"/>
                          <a:cs typeface="Times New Roman"/>
                        </a:rPr>
                        <a:t>-</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+ 2,5 % des Wohnungsbestandes </a:t>
                      </a:r>
                      <a:r>
                        <a:rPr lang="de-DE" sz="700" b="1" dirty="0">
                          <a:solidFill>
                            <a:schemeClr val="accent6"/>
                          </a:solidFill>
                          <a:latin typeface="Arial"/>
                          <a:ea typeface="Times New Roman"/>
                          <a:cs typeface="Times New Roman"/>
                        </a:rPr>
                        <a:t>(= 0,5 </a:t>
                      </a:r>
                      <a:r>
                        <a:rPr lang="de-DE" sz="700" dirty="0">
                          <a:solidFill>
                            <a:schemeClr val="accent6"/>
                          </a:solidFill>
                          <a:latin typeface="Arial"/>
                          <a:ea typeface="Times New Roman"/>
                          <a:cs typeface="Times New Roman"/>
                        </a:rPr>
                        <a:t>ha)</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b="1" dirty="0">
                          <a:solidFill>
                            <a:schemeClr val="accent6"/>
                          </a:solidFill>
                          <a:latin typeface="Arial"/>
                          <a:ea typeface="Times New Roman"/>
                          <a:cs typeface="Times New Roman"/>
                        </a:rPr>
                        <a:t>1 ha</a:t>
                      </a:r>
                      <a:r>
                        <a:rPr lang="de-DE" sz="700" dirty="0">
                          <a:solidFill>
                            <a:schemeClr val="accent6"/>
                          </a:solidFill>
                          <a:latin typeface="Arial"/>
                          <a:ea typeface="Times New Roman"/>
                          <a:cs typeface="Times New Roman"/>
                        </a:rPr>
                        <a:t>/1000 </a:t>
                      </a:r>
                      <a:r>
                        <a:rPr lang="de-DE" sz="700" dirty="0" err="1">
                          <a:solidFill>
                            <a:schemeClr val="accent6"/>
                          </a:solidFill>
                          <a:latin typeface="Arial"/>
                          <a:ea typeface="Times New Roman"/>
                          <a:cs typeface="Times New Roman"/>
                        </a:rPr>
                        <a:t>Ew</a:t>
                      </a:r>
                      <a:r>
                        <a:rPr lang="de-DE" sz="700" dirty="0">
                          <a:solidFill>
                            <a:schemeClr val="accent6"/>
                          </a:solidFill>
                          <a:latin typeface="Arial"/>
                          <a:ea typeface="Times New Roman"/>
                          <a:cs typeface="Times New Roman"/>
                        </a:rPr>
                        <a:t>/10 Jahre </a:t>
                      </a:r>
                      <a:r>
                        <a:rPr lang="de-DE" sz="700" b="1" dirty="0">
                          <a:solidFill>
                            <a:schemeClr val="accent6"/>
                          </a:solidFill>
                          <a:latin typeface="Arial"/>
                          <a:ea typeface="Times New Roman"/>
                          <a:cs typeface="Times New Roman"/>
                        </a:rPr>
                        <a:t>+ 2 ha</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205851">
                <a:tc>
                  <a:txBody>
                    <a:bodyPr/>
                    <a:lstStyle/>
                    <a:p>
                      <a:pPr>
                        <a:spcAft>
                          <a:spcPts val="0"/>
                        </a:spcAft>
                      </a:pPr>
                      <a:r>
                        <a:rPr lang="de-DE" sz="700">
                          <a:solidFill>
                            <a:schemeClr val="accent6"/>
                          </a:solidFill>
                          <a:latin typeface="Arial"/>
                          <a:ea typeface="Times New Roman"/>
                          <a:cs typeface="Times New Roman"/>
                        </a:rPr>
                        <a:t>nicht zentrale Orte / ländlicher Raum </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b="1" dirty="0">
                          <a:solidFill>
                            <a:schemeClr val="accent6"/>
                          </a:solidFill>
                          <a:latin typeface="Arial"/>
                          <a:ea typeface="Times New Roman"/>
                          <a:cs typeface="Times New Roman"/>
                        </a:rPr>
                        <a:t>0,5 </a:t>
                      </a:r>
                      <a:r>
                        <a:rPr lang="de-DE" sz="700" dirty="0">
                          <a:solidFill>
                            <a:schemeClr val="accent6"/>
                          </a:solidFill>
                          <a:latin typeface="Arial"/>
                          <a:ea typeface="Times New Roman"/>
                          <a:cs typeface="Times New Roman"/>
                        </a:rPr>
                        <a:t>ha /1000 </a:t>
                      </a:r>
                      <a:r>
                        <a:rPr lang="de-DE" sz="700" dirty="0" err="1">
                          <a:solidFill>
                            <a:schemeClr val="accent6"/>
                          </a:solidFill>
                          <a:latin typeface="Arial"/>
                          <a:ea typeface="Times New Roman"/>
                          <a:cs typeface="Times New Roman"/>
                        </a:rPr>
                        <a:t>Ew</a:t>
                      </a:r>
                      <a:r>
                        <a:rPr lang="de-DE" sz="700" dirty="0">
                          <a:solidFill>
                            <a:schemeClr val="accent6"/>
                          </a:solidFill>
                          <a:latin typeface="Arial"/>
                          <a:ea typeface="Times New Roman"/>
                          <a:cs typeface="Times New Roman"/>
                        </a:rPr>
                        <a:t>. / 10 Jahre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5 % des Wohnungsbestandes / 10 Jahre /Begründung: </a:t>
                      </a:r>
                      <a:r>
                        <a:rPr lang="de-DE" sz="700" b="1" dirty="0">
                          <a:solidFill>
                            <a:schemeClr val="accent6"/>
                          </a:solidFill>
                          <a:latin typeface="Arial"/>
                          <a:ea typeface="Times New Roman"/>
                          <a:cs typeface="Times New Roman"/>
                        </a:rPr>
                        <a:t>1 ha</a:t>
                      </a:r>
                      <a:r>
                        <a:rPr lang="de-DE" sz="700" dirty="0">
                          <a:solidFill>
                            <a:schemeClr val="accent6"/>
                          </a:solidFill>
                          <a:latin typeface="Arial"/>
                          <a:ea typeface="Times New Roman"/>
                          <a:cs typeface="Times New Roman"/>
                        </a:rPr>
                        <a:t>)</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b="1" dirty="0">
                          <a:solidFill>
                            <a:schemeClr val="accent6"/>
                          </a:solidFill>
                          <a:latin typeface="Arial"/>
                          <a:ea typeface="Times New Roman"/>
                          <a:cs typeface="Times New Roman"/>
                        </a:rPr>
                        <a:t>1 ha</a:t>
                      </a:r>
                      <a:r>
                        <a:rPr lang="de-DE" sz="700" dirty="0">
                          <a:solidFill>
                            <a:schemeClr val="accent6"/>
                          </a:solidFill>
                          <a:latin typeface="Arial"/>
                          <a:ea typeface="Times New Roman"/>
                          <a:cs typeface="Times New Roman"/>
                        </a:rPr>
                        <a:t>/1000 </a:t>
                      </a:r>
                      <a:r>
                        <a:rPr lang="de-DE" sz="700" dirty="0" err="1">
                          <a:solidFill>
                            <a:schemeClr val="accent6"/>
                          </a:solidFill>
                          <a:latin typeface="Arial"/>
                          <a:ea typeface="Times New Roman"/>
                          <a:cs typeface="Times New Roman"/>
                        </a:rPr>
                        <a:t>Ew</a:t>
                      </a:r>
                      <a:r>
                        <a:rPr lang="de-DE" sz="700" dirty="0">
                          <a:solidFill>
                            <a:schemeClr val="accent6"/>
                          </a:solidFill>
                          <a:latin typeface="Arial"/>
                          <a:ea typeface="Times New Roman"/>
                          <a:cs typeface="Times New Roman"/>
                        </a:rPr>
                        <a:t>/10 Jahre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205851">
                <a:tc>
                  <a:txBody>
                    <a:bodyPr/>
                    <a:lstStyle/>
                    <a:p>
                      <a:pPr>
                        <a:spcAft>
                          <a:spcPts val="0"/>
                        </a:spcAft>
                      </a:pPr>
                      <a:r>
                        <a:rPr lang="de-DE" sz="700" dirty="0">
                          <a:solidFill>
                            <a:schemeClr val="accent6"/>
                          </a:solidFill>
                          <a:latin typeface="Arial"/>
                          <a:ea typeface="Times New Roman"/>
                          <a:cs typeface="Times New Roman"/>
                        </a:rPr>
                        <a:t>2. Reihe Städte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endParaRPr lang="de-DE" sz="700">
                        <a:solidFill>
                          <a:schemeClr val="accent6"/>
                        </a:solidFill>
                        <a:latin typeface="Arial"/>
                        <a:ea typeface="Times New Roman"/>
                        <a:cs typeface="Times New Roman"/>
                      </a:endParaRP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Entlastungsfunktion – vorrangig im Umfeld der Schienenhaltepunkte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a:solidFill>
                            <a:schemeClr val="accent6"/>
                          </a:solidFill>
                          <a:latin typeface="Arial"/>
                          <a:ea typeface="Times New Roman"/>
                          <a:cs typeface="Times New Roman"/>
                        </a:rPr>
                        <a:t>Wohnbedarfsfunktion vorrangig im Umfeld der Schienenhaltepunkte</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308777">
                <a:tc>
                  <a:txBody>
                    <a:bodyPr/>
                    <a:lstStyle/>
                    <a:p>
                      <a:pPr>
                        <a:spcAft>
                          <a:spcPts val="0"/>
                        </a:spcAft>
                      </a:pPr>
                      <a:r>
                        <a:rPr lang="de-DE" sz="700" dirty="0">
                          <a:solidFill>
                            <a:schemeClr val="accent6"/>
                          </a:solidFill>
                          <a:latin typeface="Arial"/>
                          <a:ea typeface="Times New Roman"/>
                          <a:cs typeface="Times New Roman"/>
                        </a:rPr>
                        <a:t>Anschluss Siedlungsflächen</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r>
                        <a:rPr lang="de-DE" sz="700" dirty="0">
                          <a:solidFill>
                            <a:schemeClr val="accent6"/>
                          </a:solidFill>
                          <a:latin typeface="Arial"/>
                          <a:ea typeface="Times New Roman"/>
                          <a:cs typeface="Times New Roman"/>
                        </a:rPr>
                        <a:t>Ausnahme vom Anschluss an vorhandene Siedlungsflächen im Gestaltungsraum Siedlung</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dirty="0">
                          <a:solidFill>
                            <a:schemeClr val="accent6"/>
                          </a:solidFill>
                          <a:latin typeface="Arial"/>
                          <a:ea typeface="Times New Roman"/>
                          <a:cs typeface="Times New Roman"/>
                        </a:rPr>
                        <a:t>Ausnahme nur für Gewerbe- und Industrie, außer im Gestaltungsraum Siedlung</a:t>
                      </a: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700" dirty="0">
                          <a:solidFill>
                            <a:schemeClr val="accent6"/>
                          </a:solidFill>
                          <a:latin typeface="+mn-lt"/>
                          <a:ea typeface="Times New Roman"/>
                          <a:cs typeface="Times New Roman"/>
                        </a:rPr>
                        <a:t>Ausnahme nur für Gewerbe- und Industrie, außer im Gestaltungsraum Siedlung</a:t>
                      </a:r>
                    </a:p>
                    <a:p>
                      <a:pPr>
                        <a:spcAft>
                          <a:spcPts val="0"/>
                        </a:spcAft>
                      </a:pPr>
                      <a:endParaRPr lang="de-DE" sz="700" dirty="0">
                        <a:solidFill>
                          <a:schemeClr val="accent6"/>
                        </a:solidFill>
                        <a:latin typeface="Arial"/>
                        <a:ea typeface="Times New Roman"/>
                        <a:cs typeface="Times New Roman"/>
                      </a:endParaRPr>
                    </a:p>
                  </a:txBody>
                  <a:tcPr marL="42106" marR="42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bl>
          </a:graphicData>
        </a:graphic>
      </p:graphicFrame>
      <p:sp>
        <p:nvSpPr>
          <p:cNvPr id="6" name="Ellipse 5"/>
          <p:cNvSpPr/>
          <p:nvPr/>
        </p:nvSpPr>
        <p:spPr bwMode="auto">
          <a:xfrm>
            <a:off x="7884368" y="332656"/>
            <a:ext cx="360040" cy="792088"/>
          </a:xfrm>
          <a:prstGeom prst="ellipse">
            <a:avLst/>
          </a:prstGeom>
          <a:noFill/>
          <a:ln w="19050" cap="flat" cmpd="sng" algn="ctr">
            <a:solidFill>
              <a:schemeClr val="bg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600" b="0" i="0" u="none" strike="noStrike" cap="none" normalizeH="0" baseline="0">
              <a:ln>
                <a:noFill/>
              </a:ln>
              <a:solidFill>
                <a:schemeClr val="accent2"/>
              </a:solidFill>
              <a:effectLst/>
              <a:latin typeface="Arial" charset="0"/>
              <a:cs typeface="Arial" charset="0"/>
            </a:endParaRPr>
          </a:p>
        </p:txBody>
      </p:sp>
      <p:sp>
        <p:nvSpPr>
          <p:cNvPr id="7" name="Ellipse 6"/>
          <p:cNvSpPr/>
          <p:nvPr/>
        </p:nvSpPr>
        <p:spPr bwMode="auto">
          <a:xfrm>
            <a:off x="7308304" y="548680"/>
            <a:ext cx="288032" cy="288032"/>
          </a:xfrm>
          <a:prstGeom prst="ellipse">
            <a:avLst/>
          </a:prstGeom>
          <a:noFill/>
          <a:ln w="19050" cap="flat" cmpd="sng" algn="ctr">
            <a:solidFill>
              <a:schemeClr val="bg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600" b="0" i="0" u="none" strike="noStrike" cap="none" normalizeH="0" baseline="0">
              <a:ln>
                <a:noFill/>
              </a:ln>
              <a:solidFill>
                <a:schemeClr val="accent2"/>
              </a:solidFill>
              <a:effectLst/>
              <a:latin typeface="Arial" charset="0"/>
              <a:cs typeface="Arial" charset="0"/>
            </a:endParaRPr>
          </a:p>
        </p:txBody>
      </p:sp>
      <p:sp>
        <p:nvSpPr>
          <p:cNvPr id="8" name="Ellipse 7"/>
          <p:cNvSpPr/>
          <p:nvPr/>
        </p:nvSpPr>
        <p:spPr bwMode="auto">
          <a:xfrm>
            <a:off x="8388424" y="836712"/>
            <a:ext cx="432048" cy="360040"/>
          </a:xfrm>
          <a:prstGeom prst="ellipse">
            <a:avLst/>
          </a:prstGeom>
          <a:noFill/>
          <a:ln w="19050" cap="flat" cmpd="sng" algn="ctr">
            <a:solidFill>
              <a:schemeClr val="bg1">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600" b="0" i="0" u="none" strike="noStrike" cap="none" normalizeH="0" baseline="0">
              <a:ln>
                <a:noFill/>
              </a:ln>
              <a:solidFill>
                <a:schemeClr val="accent2"/>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31747" name="Rectangle 3"/>
          <p:cNvSpPr>
            <a:spLocks noGrp="1" noChangeArrowheads="1"/>
          </p:cNvSpPr>
          <p:nvPr>
            <p:ph type="body" idx="1"/>
          </p:nvPr>
        </p:nvSpPr>
        <p:spPr/>
        <p:txBody>
          <a:bodyPr/>
          <a:lstStyle/>
          <a:p>
            <a:r>
              <a:rPr lang="de-DE" i="1" dirty="0"/>
              <a:t>Risiko, wenn die Länder mit ihren Plänen nicht dem Flächenverbrauch entgegenwirken? </a:t>
            </a:r>
          </a:p>
          <a:p>
            <a:pPr>
              <a:buNone/>
            </a:pPr>
            <a:r>
              <a:rPr lang="de-DE" dirty="0"/>
              <a:t>- 	Degradierung der Landesentwicklungsplanung durch den Bundesgesetzgeber</a:t>
            </a:r>
          </a:p>
        </p:txBody>
      </p:sp>
      <p:pic>
        <p:nvPicPr>
          <p:cNvPr id="50178" name="Picture 2" descr="http://www.raum-energie.de/fileadmin/_processed_/8/e/csm_17_Planspiel_Flaechenhandel_228e25593e.jpg"/>
          <p:cNvPicPr>
            <a:picLocks noChangeAspect="1" noChangeArrowheads="1"/>
          </p:cNvPicPr>
          <p:nvPr/>
        </p:nvPicPr>
        <p:blipFill>
          <a:blip r:embed="rId2" cstate="print"/>
          <a:srcRect/>
          <a:stretch>
            <a:fillRect/>
          </a:stretch>
        </p:blipFill>
        <p:spPr bwMode="auto">
          <a:xfrm>
            <a:off x="251520" y="3645024"/>
            <a:ext cx="4189264" cy="2520280"/>
          </a:xfrm>
          <a:prstGeom prst="rect">
            <a:avLst/>
          </a:prstGeom>
          <a:noFill/>
        </p:spPr>
      </p:pic>
      <p:pic>
        <p:nvPicPr>
          <p:cNvPr id="50179" name="Picture 3" descr="V:\Landesplanung\LEP HR\Kabiinettsbeschluss Dez 2017\Material\planspiel flächenhandel.jpg"/>
          <p:cNvPicPr>
            <a:picLocks noChangeAspect="1" noChangeArrowheads="1"/>
          </p:cNvPicPr>
          <p:nvPr/>
        </p:nvPicPr>
        <p:blipFill>
          <a:blip r:embed="rId3" cstate="print"/>
          <a:srcRect/>
          <a:stretch>
            <a:fillRect/>
          </a:stretch>
        </p:blipFill>
        <p:spPr bwMode="auto">
          <a:xfrm>
            <a:off x="4427984" y="3212976"/>
            <a:ext cx="4324706" cy="3233337"/>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F:\LEP HR\Kabiinettsbeschluss Dez 2017\Material\zw 2016\51 dynamischte Gemeinden ohne Berlin.jpg"/>
          <p:cNvPicPr>
            <a:picLocks noChangeAspect="1" noChangeArrowheads="1"/>
          </p:cNvPicPr>
          <p:nvPr/>
        </p:nvPicPr>
        <p:blipFill>
          <a:blip r:embed="rId3" cstate="print"/>
          <a:srcRect/>
          <a:stretch>
            <a:fillRect/>
          </a:stretch>
        </p:blipFill>
        <p:spPr bwMode="auto">
          <a:xfrm>
            <a:off x="4456113" y="1844675"/>
            <a:ext cx="3516284" cy="4972050"/>
          </a:xfrm>
          <a:prstGeom prst="rect">
            <a:avLst/>
          </a:prstGeom>
          <a:noFill/>
          <a:ln w="9525">
            <a:noFill/>
            <a:miter lim="800000"/>
            <a:headEnd/>
            <a:tailEnd/>
          </a:ln>
        </p:spPr>
      </p:pic>
      <p:pic>
        <p:nvPicPr>
          <p:cNvPr id="13315" name="Picture 5" descr="F:\LEP HR\Kabiinettsbeschluss Dez 2017\Material\zw 2016\51 Gemeinden des Berliner Umland.jpg"/>
          <p:cNvPicPr>
            <a:picLocks noChangeAspect="1" noChangeArrowheads="1"/>
          </p:cNvPicPr>
          <p:nvPr/>
        </p:nvPicPr>
        <p:blipFill>
          <a:blip r:embed="rId4" cstate="print"/>
          <a:srcRect/>
          <a:stretch>
            <a:fillRect/>
          </a:stretch>
        </p:blipFill>
        <p:spPr bwMode="auto">
          <a:xfrm>
            <a:off x="755576" y="1873481"/>
            <a:ext cx="3525635" cy="4984519"/>
          </a:xfrm>
          <a:prstGeom prst="rect">
            <a:avLst/>
          </a:prstGeom>
          <a:noFill/>
          <a:ln w="9525">
            <a:noFill/>
            <a:miter lim="800000"/>
            <a:headEnd/>
            <a:tailEnd/>
          </a:ln>
        </p:spPr>
      </p:pic>
      <p:sp>
        <p:nvSpPr>
          <p:cNvPr id="13317" name="Rectangle 3"/>
          <p:cNvSpPr>
            <a:spLocks noGrp="1" noChangeArrowheads="1"/>
          </p:cNvSpPr>
          <p:nvPr>
            <p:ph type="body" idx="1"/>
          </p:nvPr>
        </p:nvSpPr>
        <p:spPr>
          <a:xfrm>
            <a:off x="323528" y="1628800"/>
            <a:ext cx="8077200" cy="4419600"/>
          </a:xfrm>
        </p:spPr>
        <p:txBody>
          <a:bodyPr/>
          <a:lstStyle/>
          <a:p>
            <a:r>
              <a:rPr lang="de-DE" i="1" dirty="0"/>
              <a:t>Siedlungsentwicklung in der Realität</a:t>
            </a:r>
          </a:p>
          <a:p>
            <a:endParaRPr lang="de-DE" dirty="0"/>
          </a:p>
          <a:p>
            <a:endParaRPr lang="de-DE" dirty="0"/>
          </a:p>
          <a:p>
            <a:endParaRPr lang="de-DE" dirty="0"/>
          </a:p>
          <a:p>
            <a:endParaRPr lang="de-DE" dirty="0"/>
          </a:p>
          <a:p>
            <a:endParaRPr lang="de-DE" dirty="0"/>
          </a:p>
          <a:p>
            <a:endParaRPr lang="de-DE" dirty="0"/>
          </a:p>
          <a:p>
            <a:endParaRPr lang="de-DE" dirty="0"/>
          </a:p>
          <a:p>
            <a:pPr>
              <a:buNone/>
            </a:pPr>
            <a:endParaRPr lang="de-DE" sz="1400" dirty="0"/>
          </a:p>
          <a:p>
            <a:pPr>
              <a:buNone/>
            </a:pPr>
            <a:r>
              <a:rPr lang="de-DE" sz="1400" dirty="0"/>
              <a:t>51 Gemeinden des Berliner Umlandes            		51 Gemeinden mit der stärksten 					            	Entwicklungsdynamik 2012 - 2016</a:t>
            </a:r>
          </a:p>
        </p:txBody>
      </p:sp>
      <p:sp>
        <p:nvSpPr>
          <p:cNvPr id="1331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4" descr="F:\LEP HR\Kabiinettsbeschluss Dez 2017\Material\zw 2016\51 dynamischte Gemeinden ohne Berlin.jpg"/>
          <p:cNvPicPr>
            <a:picLocks noChangeAspect="1" noChangeArrowheads="1"/>
          </p:cNvPicPr>
          <p:nvPr/>
        </p:nvPicPr>
        <p:blipFill>
          <a:blip r:embed="rId3" cstate="print"/>
          <a:srcRect/>
          <a:stretch>
            <a:fillRect/>
          </a:stretch>
        </p:blipFill>
        <p:spPr bwMode="auto">
          <a:xfrm>
            <a:off x="2267744" y="4437112"/>
            <a:ext cx="2291615" cy="3240360"/>
          </a:xfrm>
          <a:prstGeom prst="rect">
            <a:avLst/>
          </a:prstGeom>
          <a:noFill/>
          <a:ln w="9525">
            <a:noFill/>
            <a:miter lim="800000"/>
            <a:headEnd/>
            <a:tailEnd/>
          </a:ln>
        </p:spPr>
      </p:pic>
      <p:sp>
        <p:nvSpPr>
          <p:cNvPr id="13317" name="Rectangle 3"/>
          <p:cNvSpPr>
            <a:spLocks noGrp="1" noChangeArrowheads="1"/>
          </p:cNvSpPr>
          <p:nvPr>
            <p:ph type="body" idx="1"/>
          </p:nvPr>
        </p:nvSpPr>
        <p:spPr>
          <a:xfrm>
            <a:off x="323528" y="1628800"/>
            <a:ext cx="8077200" cy="4419600"/>
          </a:xfrm>
        </p:spPr>
        <p:txBody>
          <a:bodyPr/>
          <a:lstStyle/>
          <a:p>
            <a:r>
              <a:rPr lang="de-DE" i="1" dirty="0"/>
              <a:t>Siedlungsentwicklung in der Realität</a:t>
            </a:r>
          </a:p>
          <a:p>
            <a:pPr>
              <a:buNone/>
            </a:pPr>
            <a:r>
              <a:rPr lang="de-DE" sz="1200" dirty="0"/>
              <a:t>Ranking der Entwicklungsdynamik aus folgenden Kriterien:</a:t>
            </a:r>
          </a:p>
          <a:p>
            <a:pPr>
              <a:buNone/>
            </a:pPr>
            <a:endParaRPr lang="de-DE" sz="1200" dirty="0"/>
          </a:p>
          <a:p>
            <a:pPr>
              <a:buNone/>
            </a:pPr>
            <a:r>
              <a:rPr lang="de-DE" sz="1200" dirty="0"/>
              <a:t>Einwohnerzahl, </a:t>
            </a:r>
          </a:p>
          <a:p>
            <a:pPr>
              <a:spcBef>
                <a:spcPts val="0"/>
              </a:spcBef>
              <a:buNone/>
            </a:pPr>
            <a:r>
              <a:rPr lang="de-DE" sz="1200" dirty="0"/>
              <a:t>Pendlersumme Berlin;</a:t>
            </a:r>
            <a:r>
              <a:rPr lang="de-DE" sz="1200" baseline="0" dirty="0"/>
              <a:t> </a:t>
            </a:r>
          </a:p>
          <a:p>
            <a:pPr>
              <a:spcBef>
                <a:spcPts val="0"/>
              </a:spcBef>
              <a:buNone/>
            </a:pPr>
            <a:r>
              <a:rPr lang="de-DE" sz="1200" baseline="0" dirty="0"/>
              <a:t>Zuzug im Jahr 2016 relativ, </a:t>
            </a:r>
          </a:p>
          <a:p>
            <a:pPr>
              <a:spcBef>
                <a:spcPts val="0"/>
              </a:spcBef>
              <a:buNone/>
            </a:pPr>
            <a:r>
              <a:rPr lang="de-DE" sz="1200" baseline="0" dirty="0"/>
              <a:t>Wachstum im Jahr 2016 relativ, </a:t>
            </a:r>
          </a:p>
          <a:p>
            <a:pPr>
              <a:spcBef>
                <a:spcPts val="0"/>
              </a:spcBef>
              <a:buNone/>
            </a:pPr>
            <a:r>
              <a:rPr lang="de-DE" sz="1200" baseline="0" dirty="0"/>
              <a:t>Steigerung Wanderungssaldo von 2012 bis 2016 absolut, </a:t>
            </a:r>
          </a:p>
          <a:p>
            <a:pPr>
              <a:spcBef>
                <a:spcPts val="0"/>
              </a:spcBef>
              <a:buNone/>
            </a:pPr>
            <a:r>
              <a:rPr lang="de-DE" sz="1200" baseline="0" dirty="0"/>
              <a:t>Steigerung Wachstum 2012 bis 2016 absolut, </a:t>
            </a:r>
          </a:p>
          <a:p>
            <a:pPr>
              <a:spcBef>
                <a:spcPts val="0"/>
              </a:spcBef>
              <a:buNone/>
            </a:pPr>
            <a:r>
              <a:rPr lang="de-DE" sz="1200" baseline="0" dirty="0"/>
              <a:t>Steigerung des Wachstumssaldos von 2012 bis 2016 relativ</a:t>
            </a:r>
          </a:p>
          <a:p>
            <a:pPr>
              <a:spcBef>
                <a:spcPts val="0"/>
              </a:spcBef>
              <a:buNone/>
            </a:pPr>
            <a:r>
              <a:rPr lang="de-DE" sz="1200" baseline="0" dirty="0"/>
              <a:t>Wachstum 2012 bis 2016 absolut, </a:t>
            </a:r>
          </a:p>
          <a:p>
            <a:pPr>
              <a:spcBef>
                <a:spcPts val="0"/>
              </a:spcBef>
              <a:buNone/>
            </a:pPr>
            <a:r>
              <a:rPr lang="de-DE" sz="1200" baseline="0" dirty="0"/>
              <a:t>Wachstum 2012 bis 2016 relativ, </a:t>
            </a:r>
          </a:p>
          <a:p>
            <a:pPr>
              <a:spcBef>
                <a:spcPts val="0"/>
              </a:spcBef>
              <a:buNone/>
            </a:pPr>
            <a:r>
              <a:rPr lang="de-DE" sz="1200" baseline="0" dirty="0"/>
              <a:t>Steigerung der Auspendler nach Berlin von 2012 bis 2016, </a:t>
            </a:r>
          </a:p>
          <a:p>
            <a:pPr>
              <a:spcBef>
                <a:spcPts val="0"/>
              </a:spcBef>
              <a:buNone/>
            </a:pPr>
            <a:r>
              <a:rPr lang="de-DE" sz="1200" baseline="0" dirty="0"/>
              <a:t>Steigerung der Einpendler aus Berlin von 2012 bis 2016</a:t>
            </a:r>
          </a:p>
          <a:p>
            <a:pPr>
              <a:spcBef>
                <a:spcPts val="0"/>
              </a:spcBef>
              <a:buNone/>
            </a:pPr>
            <a:endParaRPr lang="de-DE" sz="1200" dirty="0"/>
          </a:p>
          <a:p>
            <a:pPr>
              <a:spcBef>
                <a:spcPts val="0"/>
              </a:spcBef>
              <a:buNone/>
            </a:pPr>
            <a:endParaRPr lang="de-DE" sz="1200" dirty="0"/>
          </a:p>
          <a:p>
            <a:pPr>
              <a:spcBef>
                <a:spcPts val="0"/>
              </a:spcBef>
              <a:buNone/>
            </a:pPr>
            <a:r>
              <a:rPr lang="de-DE" sz="1200" dirty="0"/>
              <a:t>Berücksichtigung der</a:t>
            </a:r>
          </a:p>
          <a:p>
            <a:pPr>
              <a:spcBef>
                <a:spcPts val="0"/>
              </a:spcBef>
              <a:buNone/>
            </a:pPr>
            <a:r>
              <a:rPr lang="de-DE" sz="1200" dirty="0"/>
              <a:t>Dynamik der letzten 5 Jahre!</a:t>
            </a:r>
          </a:p>
          <a:p>
            <a:endParaRPr lang="de-DE" dirty="0"/>
          </a:p>
        </p:txBody>
      </p:sp>
      <p:sp>
        <p:nvSpPr>
          <p:cNvPr id="1331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graphicFrame>
        <p:nvGraphicFramePr>
          <p:cNvPr id="6" name="Tabelle 5"/>
          <p:cNvGraphicFramePr>
            <a:graphicFrameLocks noGrp="1"/>
          </p:cNvGraphicFramePr>
          <p:nvPr/>
        </p:nvGraphicFramePr>
        <p:xfrm>
          <a:off x="4860032" y="2348880"/>
          <a:ext cx="3918239" cy="4038600"/>
        </p:xfrm>
        <a:graphic>
          <a:graphicData uri="http://schemas.openxmlformats.org/drawingml/2006/table">
            <a:tbl>
              <a:tblPr/>
              <a:tblGrid>
                <a:gridCol w="2168255">
                  <a:extLst>
                    <a:ext uri="{9D8B030D-6E8A-4147-A177-3AD203B41FA5}">
                      <a16:colId xmlns:a16="http://schemas.microsoft.com/office/drawing/2014/main" xmlns="" val="20000"/>
                    </a:ext>
                  </a:extLst>
                </a:gridCol>
                <a:gridCol w="874992">
                  <a:extLst>
                    <a:ext uri="{9D8B030D-6E8A-4147-A177-3AD203B41FA5}">
                      <a16:colId xmlns:a16="http://schemas.microsoft.com/office/drawing/2014/main" xmlns="" val="20001"/>
                    </a:ext>
                  </a:extLst>
                </a:gridCol>
                <a:gridCol w="874992">
                  <a:extLst>
                    <a:ext uri="{9D8B030D-6E8A-4147-A177-3AD203B41FA5}">
                      <a16:colId xmlns:a16="http://schemas.microsoft.com/office/drawing/2014/main" xmlns="" val="20002"/>
                    </a:ext>
                  </a:extLst>
                </a:gridCol>
              </a:tblGrid>
              <a:tr h="162560">
                <a:tc>
                  <a:txBody>
                    <a:bodyPr/>
                    <a:lstStyle/>
                    <a:p>
                      <a:pPr>
                        <a:spcAft>
                          <a:spcPts val="0"/>
                        </a:spcAft>
                      </a:pPr>
                      <a:r>
                        <a:rPr lang="de-DE" sz="900" b="0" dirty="0">
                          <a:solidFill>
                            <a:srgbClr val="9C6500"/>
                          </a:solidFill>
                          <a:latin typeface="Arial"/>
                          <a:ea typeface="Times New Roman"/>
                          <a:cs typeface="Arial"/>
                        </a:rPr>
                        <a:t>Potsdam ....................................</a:t>
                      </a:r>
                      <a:endParaRPr lang="de-DE" sz="900" b="0" dirty="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24,25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0"/>
                  </a:ext>
                </a:extLst>
              </a:tr>
              <a:tr h="162560">
                <a:tc>
                  <a:txBody>
                    <a:bodyPr/>
                    <a:lstStyle/>
                    <a:p>
                      <a:pPr>
                        <a:spcAft>
                          <a:spcPts val="0"/>
                        </a:spcAft>
                      </a:pPr>
                      <a:r>
                        <a:rPr lang="de-DE" sz="900" b="0">
                          <a:solidFill>
                            <a:srgbClr val="9C6500"/>
                          </a:solidFill>
                          <a:latin typeface="Arial"/>
                          <a:ea typeface="Times New Roman"/>
                          <a:cs typeface="Arial"/>
                        </a:rPr>
                        <a:t>Blankenfelde-Mahlow..............</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24,30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2</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1"/>
                  </a:ext>
                </a:extLst>
              </a:tr>
              <a:tr h="162560">
                <a:tc>
                  <a:txBody>
                    <a:bodyPr/>
                    <a:lstStyle/>
                    <a:p>
                      <a:pPr>
                        <a:spcAft>
                          <a:spcPts val="0"/>
                        </a:spcAft>
                      </a:pPr>
                      <a:r>
                        <a:rPr lang="de-DE" sz="900" b="0">
                          <a:solidFill>
                            <a:srgbClr val="9C6500"/>
                          </a:solidFill>
                          <a:latin typeface="Arial"/>
                          <a:ea typeface="Times New Roman"/>
                          <a:cs typeface="Arial"/>
                        </a:rPr>
                        <a:t>Königs Wusterhausen, Stadt..</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28,30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3</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2"/>
                  </a:ext>
                </a:extLst>
              </a:tr>
              <a:tr h="162560">
                <a:tc>
                  <a:txBody>
                    <a:bodyPr/>
                    <a:lstStyle/>
                    <a:p>
                      <a:pPr>
                        <a:spcAft>
                          <a:spcPts val="0"/>
                        </a:spcAft>
                      </a:pPr>
                      <a:r>
                        <a:rPr lang="de-DE" sz="900" b="0">
                          <a:solidFill>
                            <a:srgbClr val="006100"/>
                          </a:solidFill>
                          <a:latin typeface="Arial"/>
                          <a:ea typeface="Times New Roman"/>
                          <a:cs typeface="Arial"/>
                        </a:rPr>
                        <a:t>Nauen, Stadt................................</a:t>
                      </a:r>
                      <a:endParaRPr lang="de-DE" sz="900" b="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32,25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4</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3"/>
                  </a:ext>
                </a:extLst>
              </a:tr>
              <a:tr h="162560">
                <a:tc>
                  <a:txBody>
                    <a:bodyPr/>
                    <a:lstStyle/>
                    <a:p>
                      <a:pPr>
                        <a:spcAft>
                          <a:spcPts val="0"/>
                        </a:spcAft>
                      </a:pPr>
                      <a:r>
                        <a:rPr lang="de-DE" sz="900" b="0" dirty="0">
                          <a:solidFill>
                            <a:srgbClr val="006100"/>
                          </a:solidFill>
                          <a:latin typeface="Arial"/>
                          <a:ea typeface="Times New Roman"/>
                          <a:cs typeface="Arial"/>
                        </a:rPr>
                        <a:t>Eberswalde, Stadt.......................</a:t>
                      </a:r>
                      <a:endParaRPr lang="de-DE" sz="900" b="0" dirty="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32,50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5</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4"/>
                  </a:ext>
                </a:extLst>
              </a:tr>
              <a:tr h="162560">
                <a:tc>
                  <a:txBody>
                    <a:bodyPr/>
                    <a:lstStyle/>
                    <a:p>
                      <a:pPr>
                        <a:spcAft>
                          <a:spcPts val="0"/>
                        </a:spcAft>
                      </a:pPr>
                      <a:r>
                        <a:rPr lang="de-DE" sz="900" b="0">
                          <a:solidFill>
                            <a:srgbClr val="9C6500"/>
                          </a:solidFill>
                          <a:latin typeface="Arial"/>
                          <a:ea typeface="Times New Roman"/>
                          <a:cs typeface="Arial"/>
                        </a:rPr>
                        <a:t>Bernau bei Berlin, Stadt..........</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33,85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6</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5"/>
                  </a:ext>
                </a:extLst>
              </a:tr>
              <a:tr h="162560">
                <a:tc>
                  <a:txBody>
                    <a:bodyPr/>
                    <a:lstStyle/>
                    <a:p>
                      <a:pPr>
                        <a:spcAft>
                          <a:spcPts val="0"/>
                        </a:spcAft>
                      </a:pPr>
                      <a:r>
                        <a:rPr lang="de-DE" sz="900" b="0">
                          <a:solidFill>
                            <a:srgbClr val="9C6500"/>
                          </a:solidFill>
                          <a:latin typeface="Arial"/>
                          <a:ea typeface="Times New Roman"/>
                          <a:cs typeface="Arial"/>
                        </a:rPr>
                        <a:t>Fredersdorf-Vogelsdorf...............</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34,10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7</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6"/>
                  </a:ext>
                </a:extLst>
              </a:tr>
              <a:tr h="162560">
                <a:tc>
                  <a:txBody>
                    <a:bodyPr/>
                    <a:lstStyle/>
                    <a:p>
                      <a:pPr>
                        <a:spcAft>
                          <a:spcPts val="0"/>
                        </a:spcAft>
                      </a:pPr>
                      <a:r>
                        <a:rPr lang="de-DE" sz="900" b="0">
                          <a:solidFill>
                            <a:srgbClr val="9C6500"/>
                          </a:solidFill>
                          <a:latin typeface="Arial"/>
                          <a:ea typeface="Times New Roman"/>
                          <a:cs typeface="Arial"/>
                        </a:rPr>
                        <a:t>Werder (Havel), Stadt...............</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39,75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8</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7"/>
                  </a:ext>
                </a:extLst>
              </a:tr>
              <a:tr h="162560">
                <a:tc>
                  <a:txBody>
                    <a:bodyPr/>
                    <a:lstStyle/>
                    <a:p>
                      <a:pPr>
                        <a:spcAft>
                          <a:spcPts val="0"/>
                        </a:spcAft>
                      </a:pPr>
                      <a:r>
                        <a:rPr lang="de-DE" sz="900" b="0">
                          <a:solidFill>
                            <a:srgbClr val="9C6500"/>
                          </a:solidFill>
                          <a:latin typeface="Arial"/>
                          <a:ea typeface="Times New Roman"/>
                          <a:cs typeface="Arial"/>
                        </a:rPr>
                        <a:t>Oranienburg, Stadt...................</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41,20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9</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8"/>
                  </a:ext>
                </a:extLst>
              </a:tr>
              <a:tr h="162560">
                <a:tc>
                  <a:txBody>
                    <a:bodyPr/>
                    <a:lstStyle/>
                    <a:p>
                      <a:pPr>
                        <a:spcAft>
                          <a:spcPts val="0"/>
                        </a:spcAft>
                      </a:pPr>
                      <a:r>
                        <a:rPr lang="de-DE" sz="900" b="0">
                          <a:solidFill>
                            <a:srgbClr val="9C6500"/>
                          </a:solidFill>
                          <a:latin typeface="Arial"/>
                          <a:ea typeface="Times New Roman"/>
                          <a:cs typeface="Arial"/>
                        </a:rPr>
                        <a:t>Hoppegarten................................</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42,50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10</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09"/>
                  </a:ext>
                </a:extLst>
              </a:tr>
              <a:tr h="162560">
                <a:tc>
                  <a:txBody>
                    <a:bodyPr/>
                    <a:lstStyle/>
                    <a:p>
                      <a:pPr>
                        <a:spcAft>
                          <a:spcPts val="0"/>
                        </a:spcAft>
                      </a:pPr>
                      <a:r>
                        <a:rPr lang="de-DE" sz="900" b="0">
                          <a:solidFill>
                            <a:srgbClr val="9C6500"/>
                          </a:solidFill>
                          <a:latin typeface="Arial"/>
                          <a:ea typeface="Times New Roman"/>
                          <a:cs typeface="Arial"/>
                        </a:rPr>
                        <a:t>Rangsdorf....................................</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46,25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11</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0"/>
                  </a:ext>
                </a:extLst>
              </a:tr>
              <a:tr h="162560">
                <a:tc>
                  <a:txBody>
                    <a:bodyPr/>
                    <a:lstStyle/>
                    <a:p>
                      <a:pPr>
                        <a:spcAft>
                          <a:spcPts val="0"/>
                        </a:spcAft>
                      </a:pPr>
                      <a:r>
                        <a:rPr lang="de-DE" sz="900" b="0">
                          <a:solidFill>
                            <a:srgbClr val="006100"/>
                          </a:solidFill>
                          <a:latin typeface="Arial"/>
                          <a:ea typeface="Times New Roman"/>
                          <a:cs typeface="Arial"/>
                        </a:rPr>
                        <a:t>Fürstenwalde/Spree, Stadt.........</a:t>
                      </a:r>
                      <a:endParaRPr lang="de-DE" sz="900" b="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47,85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12</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1"/>
                  </a:ext>
                </a:extLst>
              </a:tr>
              <a:tr h="162560">
                <a:tc>
                  <a:txBody>
                    <a:bodyPr/>
                    <a:lstStyle/>
                    <a:p>
                      <a:pPr>
                        <a:spcAft>
                          <a:spcPts val="0"/>
                        </a:spcAft>
                      </a:pPr>
                      <a:r>
                        <a:rPr lang="de-DE" sz="900" b="0" dirty="0">
                          <a:solidFill>
                            <a:srgbClr val="006100"/>
                          </a:solidFill>
                          <a:latin typeface="Arial"/>
                          <a:ea typeface="Times New Roman"/>
                          <a:cs typeface="Arial"/>
                        </a:rPr>
                        <a:t>Neuruppin, Stadt..........................</a:t>
                      </a:r>
                      <a:endParaRPr lang="de-DE" sz="900" b="0" dirty="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48,30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13</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2"/>
                  </a:ext>
                </a:extLst>
              </a:tr>
              <a:tr h="162560">
                <a:tc>
                  <a:txBody>
                    <a:bodyPr/>
                    <a:lstStyle/>
                    <a:p>
                      <a:pPr>
                        <a:spcAft>
                          <a:spcPts val="0"/>
                        </a:spcAft>
                      </a:pPr>
                      <a:r>
                        <a:rPr lang="de-DE" sz="900" b="0">
                          <a:solidFill>
                            <a:srgbClr val="9C6500"/>
                          </a:solidFill>
                          <a:latin typeface="Arial"/>
                          <a:ea typeface="Times New Roman"/>
                          <a:cs typeface="Arial"/>
                        </a:rPr>
                        <a:t>Schönefeld..................................</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52,50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14</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3"/>
                  </a:ext>
                </a:extLst>
              </a:tr>
              <a:tr h="162560">
                <a:tc>
                  <a:txBody>
                    <a:bodyPr/>
                    <a:lstStyle/>
                    <a:p>
                      <a:pPr>
                        <a:spcAft>
                          <a:spcPts val="0"/>
                        </a:spcAft>
                      </a:pPr>
                      <a:r>
                        <a:rPr lang="de-DE" sz="900" b="0" dirty="0">
                          <a:solidFill>
                            <a:srgbClr val="3F3F76"/>
                          </a:solidFill>
                          <a:latin typeface="Arial"/>
                          <a:ea typeface="Times New Roman"/>
                          <a:cs typeface="Arial"/>
                        </a:rPr>
                        <a:t>Cottbus .......................................</a:t>
                      </a:r>
                      <a:endParaRPr lang="de-DE" sz="900" b="0" dirty="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52,70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15</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4"/>
                  </a:ext>
                </a:extLst>
              </a:tr>
              <a:tr h="162560">
                <a:tc>
                  <a:txBody>
                    <a:bodyPr/>
                    <a:lstStyle/>
                    <a:p>
                      <a:pPr>
                        <a:spcAft>
                          <a:spcPts val="0"/>
                        </a:spcAft>
                      </a:pPr>
                      <a:r>
                        <a:rPr lang="de-DE" sz="900" b="0">
                          <a:solidFill>
                            <a:srgbClr val="9C6500"/>
                          </a:solidFill>
                          <a:latin typeface="Arial"/>
                          <a:ea typeface="Times New Roman"/>
                          <a:cs typeface="Arial"/>
                        </a:rPr>
                        <a:t>Strausberg, Stadt........................</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52,90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16</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5"/>
                  </a:ext>
                </a:extLst>
              </a:tr>
              <a:tr h="162560">
                <a:tc>
                  <a:txBody>
                    <a:bodyPr/>
                    <a:lstStyle/>
                    <a:p>
                      <a:pPr>
                        <a:spcAft>
                          <a:spcPts val="0"/>
                        </a:spcAft>
                      </a:pPr>
                      <a:r>
                        <a:rPr lang="de-DE" sz="900" b="0">
                          <a:solidFill>
                            <a:srgbClr val="9C6500"/>
                          </a:solidFill>
                          <a:latin typeface="Arial"/>
                          <a:ea typeface="Times New Roman"/>
                          <a:cs typeface="Arial"/>
                        </a:rPr>
                        <a:t>Dallgow-Döberitz.........................</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53,15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17</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6"/>
                  </a:ext>
                </a:extLst>
              </a:tr>
              <a:tr h="162560">
                <a:tc>
                  <a:txBody>
                    <a:bodyPr/>
                    <a:lstStyle/>
                    <a:p>
                      <a:pPr>
                        <a:spcAft>
                          <a:spcPts val="0"/>
                        </a:spcAft>
                      </a:pPr>
                      <a:r>
                        <a:rPr lang="de-DE" sz="900" b="0">
                          <a:solidFill>
                            <a:srgbClr val="9C6500"/>
                          </a:solidFill>
                          <a:latin typeface="Arial"/>
                          <a:ea typeface="Times New Roman"/>
                          <a:cs typeface="Arial"/>
                        </a:rPr>
                        <a:t>Wandlitz......................................</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53,45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18</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7"/>
                  </a:ext>
                </a:extLst>
              </a:tr>
              <a:tr h="162560">
                <a:tc>
                  <a:txBody>
                    <a:bodyPr/>
                    <a:lstStyle/>
                    <a:p>
                      <a:pPr>
                        <a:spcAft>
                          <a:spcPts val="0"/>
                        </a:spcAft>
                      </a:pPr>
                      <a:r>
                        <a:rPr lang="de-DE" sz="900" b="0">
                          <a:solidFill>
                            <a:srgbClr val="9C6500"/>
                          </a:solidFill>
                          <a:latin typeface="Arial"/>
                          <a:ea typeface="Times New Roman"/>
                          <a:cs typeface="Arial"/>
                        </a:rPr>
                        <a:t>Wustermark................................</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55,90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19</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8"/>
                  </a:ext>
                </a:extLst>
              </a:tr>
              <a:tr h="162560">
                <a:tc>
                  <a:txBody>
                    <a:bodyPr/>
                    <a:lstStyle/>
                    <a:p>
                      <a:pPr>
                        <a:spcAft>
                          <a:spcPts val="0"/>
                        </a:spcAft>
                      </a:pPr>
                      <a:r>
                        <a:rPr lang="de-DE" sz="900" b="0">
                          <a:solidFill>
                            <a:srgbClr val="9C6500"/>
                          </a:solidFill>
                          <a:latin typeface="Arial"/>
                          <a:ea typeface="Times New Roman"/>
                          <a:cs typeface="Arial"/>
                        </a:rPr>
                        <a:t>Ludwigsfelde, Stadt..................</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56,20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20</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19"/>
                  </a:ext>
                </a:extLst>
              </a:tr>
              <a:tr h="162560">
                <a:tc>
                  <a:txBody>
                    <a:bodyPr/>
                    <a:lstStyle/>
                    <a:p>
                      <a:pPr>
                        <a:spcAft>
                          <a:spcPts val="0"/>
                        </a:spcAft>
                      </a:pPr>
                      <a:r>
                        <a:rPr lang="de-DE" sz="900" b="0" dirty="0">
                          <a:solidFill>
                            <a:srgbClr val="006100"/>
                          </a:solidFill>
                          <a:latin typeface="Arial"/>
                          <a:ea typeface="Times New Roman"/>
                          <a:cs typeface="Arial"/>
                        </a:rPr>
                        <a:t>Zossen, Stadt..............................</a:t>
                      </a:r>
                      <a:endParaRPr lang="de-DE" sz="900" b="0" dirty="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58,30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21</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20"/>
                  </a:ext>
                </a:extLst>
              </a:tr>
              <a:tr h="162560">
                <a:tc>
                  <a:txBody>
                    <a:bodyPr/>
                    <a:lstStyle/>
                    <a:p>
                      <a:pPr>
                        <a:spcAft>
                          <a:spcPts val="0"/>
                        </a:spcAft>
                      </a:pPr>
                      <a:r>
                        <a:rPr lang="de-DE" sz="900" b="0">
                          <a:solidFill>
                            <a:srgbClr val="9C6500"/>
                          </a:solidFill>
                          <a:latin typeface="Arial"/>
                          <a:ea typeface="Times New Roman"/>
                          <a:cs typeface="Arial"/>
                        </a:rPr>
                        <a:t>Neuenhagen bei Berlin................</a:t>
                      </a:r>
                      <a:endParaRPr lang="de-DE" sz="900" b="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58,35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22</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21"/>
                  </a:ext>
                </a:extLst>
              </a:tr>
              <a:tr h="162560">
                <a:tc>
                  <a:txBody>
                    <a:bodyPr/>
                    <a:lstStyle/>
                    <a:p>
                      <a:pPr>
                        <a:spcAft>
                          <a:spcPts val="0"/>
                        </a:spcAft>
                      </a:pPr>
                      <a:r>
                        <a:rPr lang="de-DE" sz="900" b="0" dirty="0">
                          <a:solidFill>
                            <a:srgbClr val="9C6500"/>
                          </a:solidFill>
                          <a:latin typeface="Arial"/>
                          <a:ea typeface="Times New Roman"/>
                          <a:cs typeface="Arial"/>
                        </a:rPr>
                        <a:t>Falkensee, Stadt.......................</a:t>
                      </a:r>
                      <a:endParaRPr lang="de-DE" sz="900" b="0" dirty="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59,35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23</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22"/>
                  </a:ext>
                </a:extLst>
              </a:tr>
              <a:tr h="0">
                <a:tc>
                  <a:txBody>
                    <a:bodyPr/>
                    <a:lstStyle/>
                    <a:p>
                      <a:pPr>
                        <a:spcAft>
                          <a:spcPts val="0"/>
                        </a:spcAft>
                      </a:pPr>
                      <a:r>
                        <a:rPr lang="de-DE" sz="900" b="0" dirty="0">
                          <a:solidFill>
                            <a:srgbClr val="006100"/>
                          </a:solidFill>
                          <a:latin typeface="Arial"/>
                          <a:ea typeface="Times New Roman"/>
                          <a:cs typeface="Arial"/>
                        </a:rPr>
                        <a:t>Luckenwalde, Stadt.....................</a:t>
                      </a:r>
                      <a:endParaRPr lang="de-DE" sz="900" b="0" dirty="0">
                        <a:latin typeface="Arial"/>
                        <a:ea typeface="Times New Roman"/>
                        <a:cs typeface="Times New Roman"/>
                      </a:endParaRPr>
                    </a:p>
                  </a:txBody>
                  <a:tcPr marL="37931" marR="37931" marT="0" marB="0" anchor="b">
                    <a:lnL>
                      <a:noFill/>
                    </a:lnL>
                    <a:lnR>
                      <a:noFill/>
                    </a:lnR>
                    <a:lnT>
                      <a:noFill/>
                    </a:lnT>
                    <a:lnB>
                      <a:noFill/>
                    </a:lnB>
                    <a:noFill/>
                  </a:tcPr>
                </a:tc>
                <a:tc>
                  <a:txBody>
                    <a:bodyPr/>
                    <a:lstStyle/>
                    <a:p>
                      <a:pPr algn="r">
                        <a:spcAft>
                          <a:spcPts val="0"/>
                        </a:spcAft>
                      </a:pPr>
                      <a:r>
                        <a:rPr lang="de-DE" sz="900">
                          <a:solidFill>
                            <a:srgbClr val="000000"/>
                          </a:solidFill>
                          <a:latin typeface="Arial"/>
                          <a:ea typeface="Times New Roman"/>
                          <a:cs typeface="Arial"/>
                        </a:rPr>
                        <a:t>59,70</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a:solidFill>
                            <a:srgbClr val="3F3F76"/>
                          </a:solidFill>
                          <a:latin typeface="Arial"/>
                          <a:ea typeface="Times New Roman"/>
                          <a:cs typeface="Arial"/>
                        </a:rPr>
                        <a:t>24</a:t>
                      </a:r>
                      <a:endParaRPr lang="de-DE" sz="90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23"/>
                  </a:ext>
                </a:extLst>
              </a:tr>
              <a:tr h="162560">
                <a:tc>
                  <a:txBody>
                    <a:bodyPr/>
                    <a:lstStyle/>
                    <a:p>
                      <a:pPr>
                        <a:spcAft>
                          <a:spcPts val="0"/>
                        </a:spcAft>
                      </a:pPr>
                      <a:r>
                        <a:rPr lang="de-DE" sz="900" b="0" dirty="0">
                          <a:solidFill>
                            <a:srgbClr val="9C6500"/>
                          </a:solidFill>
                          <a:latin typeface="Arial"/>
                          <a:ea typeface="Times New Roman"/>
                          <a:cs typeface="Arial"/>
                        </a:rPr>
                        <a:t>Oberkrämer.................................</a:t>
                      </a:r>
                      <a:endParaRPr lang="de-DE" sz="900" b="0" dirty="0">
                        <a:latin typeface="Arial"/>
                        <a:ea typeface="Times New Roman"/>
                        <a:cs typeface="Times New Roman"/>
                      </a:endParaRPr>
                    </a:p>
                  </a:txBody>
                  <a:tcPr marL="37931" marR="37931" marT="0" marB="0" anchor="b">
                    <a:lnL>
                      <a:noFill/>
                    </a:lnL>
                    <a:lnR>
                      <a:noFill/>
                    </a:lnR>
                    <a:lnT>
                      <a:noFill/>
                    </a:lnT>
                    <a:lnB>
                      <a:noFill/>
                    </a:lnB>
                    <a:solidFill>
                      <a:srgbClr val="FFEB9C"/>
                    </a:solidFill>
                  </a:tcPr>
                </a:tc>
                <a:tc>
                  <a:txBody>
                    <a:bodyPr/>
                    <a:lstStyle/>
                    <a:p>
                      <a:pPr algn="r">
                        <a:spcAft>
                          <a:spcPts val="0"/>
                        </a:spcAft>
                      </a:pPr>
                      <a:r>
                        <a:rPr lang="de-DE" sz="900">
                          <a:solidFill>
                            <a:srgbClr val="000000"/>
                          </a:solidFill>
                          <a:latin typeface="Arial"/>
                          <a:ea typeface="Times New Roman"/>
                          <a:cs typeface="Arial"/>
                        </a:rPr>
                        <a:t>62,25</a:t>
                      </a:r>
                      <a:endParaRPr lang="de-DE" sz="900">
                        <a:latin typeface="Arial"/>
                        <a:ea typeface="Times New Roman"/>
                        <a:cs typeface="Times New Roman"/>
                      </a:endParaRPr>
                    </a:p>
                  </a:txBody>
                  <a:tcPr marL="37931" marR="37931" marT="0" marB="0" anchor="b">
                    <a:lnL>
                      <a:noFill/>
                    </a:lnL>
                    <a:lnR w="12700" cap="flat" cmpd="sng" algn="ctr">
                      <a:solidFill>
                        <a:srgbClr val="7F7F7F"/>
                      </a:solidFill>
                      <a:prstDash val="solid"/>
                      <a:round/>
                      <a:headEnd type="none" w="med" len="med"/>
                      <a:tailEnd type="none" w="med" len="med"/>
                    </a:lnR>
                    <a:lnT>
                      <a:noFill/>
                    </a:lnT>
                    <a:lnB>
                      <a:noFill/>
                    </a:lnB>
                  </a:tcPr>
                </a:tc>
                <a:tc>
                  <a:txBody>
                    <a:bodyPr/>
                    <a:lstStyle/>
                    <a:p>
                      <a:pPr algn="r">
                        <a:spcAft>
                          <a:spcPts val="0"/>
                        </a:spcAft>
                      </a:pPr>
                      <a:r>
                        <a:rPr lang="de-DE" sz="900" dirty="0">
                          <a:solidFill>
                            <a:srgbClr val="3F3F76"/>
                          </a:solidFill>
                          <a:latin typeface="Arial"/>
                          <a:ea typeface="Times New Roman"/>
                          <a:cs typeface="Arial"/>
                        </a:rPr>
                        <a:t>25</a:t>
                      </a:r>
                      <a:endParaRPr lang="de-DE" sz="900" dirty="0">
                        <a:latin typeface="Arial"/>
                        <a:ea typeface="Times New Roman"/>
                        <a:cs typeface="Times New Roman"/>
                      </a:endParaRPr>
                    </a:p>
                  </a:txBody>
                  <a:tcPr marL="37931" marR="37931" marT="0" marB="0" anchor="b">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xmlns="" val="10024"/>
                  </a:ext>
                </a:extLst>
              </a:tr>
            </a:tbl>
          </a:graphicData>
        </a:graphic>
      </p:graphicFrame>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descr="F:\LEP HR\Kabiinettsbeschluss Dez 2017\Material\zw 2016\73 dynamische Gemeinden.jpg"/>
          <p:cNvPicPr>
            <a:picLocks noChangeAspect="1" noChangeArrowheads="1"/>
          </p:cNvPicPr>
          <p:nvPr/>
        </p:nvPicPr>
        <p:blipFill>
          <a:blip r:embed="rId3" cstate="print"/>
          <a:srcRect/>
          <a:stretch>
            <a:fillRect/>
          </a:stretch>
        </p:blipFill>
        <p:spPr bwMode="auto">
          <a:xfrm>
            <a:off x="4716463" y="1773238"/>
            <a:ext cx="3516284" cy="4972050"/>
          </a:xfrm>
          <a:prstGeom prst="rect">
            <a:avLst/>
          </a:prstGeom>
          <a:noFill/>
          <a:ln w="9525">
            <a:noFill/>
            <a:miter lim="800000"/>
            <a:headEnd/>
            <a:tailEnd/>
          </a:ln>
        </p:spPr>
      </p:pic>
      <p:pic>
        <p:nvPicPr>
          <p:cNvPr id="15363" name="Picture 4" descr="F:\LEP HR\Kabiinettsbeschluss Dez 2017\Material\zw 2016\51 dynamischte Gemeinden.jpg"/>
          <p:cNvPicPr>
            <a:picLocks noChangeAspect="1" noChangeArrowheads="1"/>
          </p:cNvPicPr>
          <p:nvPr/>
        </p:nvPicPr>
        <p:blipFill>
          <a:blip r:embed="rId4" cstate="print"/>
          <a:srcRect/>
          <a:stretch>
            <a:fillRect/>
          </a:stretch>
        </p:blipFill>
        <p:spPr bwMode="auto">
          <a:xfrm>
            <a:off x="0" y="1773238"/>
            <a:ext cx="3516284" cy="4972050"/>
          </a:xfrm>
          <a:prstGeom prst="rect">
            <a:avLst/>
          </a:prstGeom>
          <a:noFill/>
          <a:ln w="9525">
            <a:noFill/>
            <a:miter lim="800000"/>
            <a:headEnd/>
            <a:tailEnd/>
          </a:ln>
        </p:spPr>
      </p:pic>
      <p:sp>
        <p:nvSpPr>
          <p:cNvPr id="7" name="Rectangle 3"/>
          <p:cNvSpPr txBox="1">
            <a:spLocks noChangeArrowheads="1"/>
          </p:cNvSpPr>
          <p:nvPr/>
        </p:nvSpPr>
        <p:spPr bwMode="auto">
          <a:xfrm>
            <a:off x="323528" y="16288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r>
              <a:rPr kumimoji="0" lang="de-DE" sz="2000" b="0" i="1" u="none" strike="noStrike" kern="0" cap="none" spc="0" normalizeH="0" baseline="0" noProof="0" dirty="0">
                <a:ln>
                  <a:noFill/>
                </a:ln>
                <a:solidFill>
                  <a:schemeClr val="accent2"/>
                </a:solidFill>
                <a:effectLst/>
                <a:uLnTx/>
                <a:uFillTx/>
                <a:latin typeface="+mn-lt"/>
                <a:ea typeface="+mn-ea"/>
                <a:cs typeface="+mn-cs"/>
              </a:rPr>
              <a:t>Siedlungsentwicklung in der Realität</a:t>
            </a: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14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r>
              <a:rPr kumimoji="0" lang="de-DE" sz="1400" b="0" i="0" u="none" strike="noStrike" kern="0" cap="none" spc="0" normalizeH="0" baseline="0" noProof="0" dirty="0">
                <a:ln>
                  <a:noFill/>
                </a:ln>
                <a:solidFill>
                  <a:schemeClr val="accent2"/>
                </a:solidFill>
                <a:effectLst/>
                <a:uLnTx/>
                <a:uFillTx/>
                <a:latin typeface="+mn-lt"/>
                <a:ea typeface="+mn-ea"/>
                <a:cs typeface="+mn-cs"/>
              </a:rPr>
              <a:t>	51 Gemeinden mit der stärksten		73 Gemeinden mit</a:t>
            </a:r>
            <a:r>
              <a:rPr kumimoji="0" lang="de-DE" sz="1400" b="0" i="0" u="none" strike="noStrike" kern="0" cap="none" spc="0" normalizeH="0" noProof="0" dirty="0">
                <a:ln>
                  <a:noFill/>
                </a:ln>
                <a:solidFill>
                  <a:schemeClr val="accent2"/>
                </a:solidFill>
                <a:effectLst/>
                <a:uLnTx/>
                <a:uFillTx/>
                <a:latin typeface="+mn-lt"/>
                <a:ea typeface="+mn-ea"/>
                <a:cs typeface="+mn-cs"/>
              </a:rPr>
              <a:t> der stärksten</a:t>
            </a:r>
            <a:r>
              <a:rPr kumimoji="0" lang="de-DE" sz="1400" b="0" i="0" u="none" strike="noStrike" kern="0" cap="none" spc="0" normalizeH="0" baseline="0" noProof="0" dirty="0">
                <a:ln>
                  <a:noFill/>
                </a:ln>
                <a:solidFill>
                  <a:schemeClr val="accent2"/>
                </a:solidFill>
                <a:effectLst/>
                <a:uLnTx/>
                <a:uFillTx/>
                <a:latin typeface="+mn-lt"/>
                <a:ea typeface="+mn-ea"/>
                <a:cs typeface="+mn-cs"/>
              </a:rPr>
              <a:t>   Entwicklungsdynamik 2012 – 2016		Entwicklungsdynamik</a:t>
            </a:r>
            <a:r>
              <a:rPr kumimoji="0" lang="de-DE" sz="1400" b="0" i="0" u="none" strike="noStrike" kern="0" cap="none" spc="0" normalizeH="0" noProof="0" dirty="0">
                <a:ln>
                  <a:noFill/>
                </a:ln>
                <a:solidFill>
                  <a:schemeClr val="accent2"/>
                </a:solidFill>
                <a:effectLst/>
                <a:uLnTx/>
                <a:uFillTx/>
                <a:latin typeface="+mn-lt"/>
                <a:ea typeface="+mn-ea"/>
                <a:cs typeface="+mn-cs"/>
              </a:rPr>
              <a:t> 2012 - 2016</a:t>
            </a:r>
            <a:endParaRPr kumimoji="0" lang="de-DE" sz="1400" b="0" i="0" u="none" strike="noStrike" kern="0" cap="none" spc="0" normalizeH="0" baseline="0" noProof="0" dirty="0">
              <a:ln>
                <a:noFill/>
              </a:ln>
              <a:solidFill>
                <a:schemeClr val="accent2"/>
              </a:solidFill>
              <a:effectLst/>
              <a:uLnTx/>
              <a:uFillTx/>
              <a:latin typeface="+mn-lt"/>
              <a:ea typeface="+mn-ea"/>
              <a:cs typeface="+mn-cs"/>
            </a:endParaRPr>
          </a:p>
        </p:txBody>
      </p:sp>
      <p:sp>
        <p:nvSpPr>
          <p:cNvPr id="15364"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4" descr="F:\LEP HR\Kabiinettsbeschluss Dez 2017\Material\zw 2016\51 dynamischte Gemeinden.jpg"/>
          <p:cNvPicPr>
            <a:picLocks noChangeAspect="1" noChangeArrowheads="1"/>
          </p:cNvPicPr>
          <p:nvPr/>
        </p:nvPicPr>
        <p:blipFill>
          <a:blip r:embed="rId2" cstate="print"/>
          <a:srcRect/>
          <a:stretch>
            <a:fillRect/>
          </a:stretch>
        </p:blipFill>
        <p:spPr bwMode="auto">
          <a:xfrm>
            <a:off x="0" y="1773238"/>
            <a:ext cx="4687888" cy="6629400"/>
          </a:xfrm>
          <a:prstGeom prst="rect">
            <a:avLst/>
          </a:prstGeom>
          <a:noFill/>
          <a:ln w="9525">
            <a:noFill/>
            <a:miter lim="800000"/>
            <a:headEnd/>
            <a:tailEnd/>
          </a:ln>
        </p:spPr>
      </p:pic>
      <p:pic>
        <p:nvPicPr>
          <p:cNvPr id="14341" name="Picture 2"/>
          <p:cNvPicPr>
            <a:picLocks noChangeAspect="1" noChangeArrowheads="1"/>
          </p:cNvPicPr>
          <p:nvPr/>
        </p:nvPicPr>
        <p:blipFill>
          <a:blip r:embed="rId3" cstate="print"/>
          <a:srcRect/>
          <a:stretch>
            <a:fillRect/>
          </a:stretch>
        </p:blipFill>
        <p:spPr bwMode="auto">
          <a:xfrm>
            <a:off x="4787900" y="2132013"/>
            <a:ext cx="4016375" cy="4725987"/>
          </a:xfrm>
          <a:prstGeom prst="rect">
            <a:avLst/>
          </a:prstGeom>
          <a:noFill/>
          <a:ln w="9525">
            <a:noFill/>
            <a:miter lim="800000"/>
            <a:headEnd/>
            <a:tailEnd/>
          </a:ln>
        </p:spPr>
      </p:pic>
      <p:sp>
        <p:nvSpPr>
          <p:cNvPr id="14339"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14340" name="Rectangle 3"/>
          <p:cNvSpPr>
            <a:spLocks noGrp="1" noChangeArrowheads="1"/>
          </p:cNvSpPr>
          <p:nvPr>
            <p:ph type="body" idx="1"/>
          </p:nvPr>
        </p:nvSpPr>
        <p:spPr/>
        <p:txBody>
          <a:bodyPr/>
          <a:lstStyle/>
          <a:p>
            <a:r>
              <a:rPr lang="de-DE"/>
              <a:t>Idee „Förderung der Städte in der 2. Reihe“</a:t>
            </a:r>
            <a:endParaRPr lang="de-DE"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2"/>
          <p:cNvPicPr>
            <a:picLocks noChangeAspect="1" noChangeArrowheads="1"/>
          </p:cNvPicPr>
          <p:nvPr/>
        </p:nvPicPr>
        <p:blipFill>
          <a:blip r:embed="rId2" cstate="print"/>
          <a:srcRect/>
          <a:stretch>
            <a:fillRect/>
          </a:stretch>
        </p:blipFill>
        <p:spPr bwMode="auto">
          <a:xfrm>
            <a:off x="4788024" y="2132013"/>
            <a:ext cx="4016375" cy="4725987"/>
          </a:xfrm>
          <a:prstGeom prst="rect">
            <a:avLst/>
          </a:prstGeom>
          <a:noFill/>
          <a:ln w="9525">
            <a:noFill/>
            <a:miter lim="800000"/>
            <a:headEnd/>
            <a:tailEnd/>
          </a:ln>
        </p:spPr>
      </p:pic>
      <p:pic>
        <p:nvPicPr>
          <p:cNvPr id="16388" name="Picture 2"/>
          <p:cNvPicPr>
            <a:picLocks noChangeAspect="1" noChangeArrowheads="1"/>
          </p:cNvPicPr>
          <p:nvPr/>
        </p:nvPicPr>
        <p:blipFill>
          <a:blip r:embed="rId3" cstate="print"/>
          <a:srcRect/>
          <a:stretch>
            <a:fillRect/>
          </a:stretch>
        </p:blipFill>
        <p:spPr bwMode="auto">
          <a:xfrm>
            <a:off x="468313" y="2276475"/>
            <a:ext cx="4371975" cy="4229100"/>
          </a:xfrm>
          <a:prstGeom prst="rect">
            <a:avLst/>
          </a:prstGeom>
          <a:noFill/>
          <a:ln w="9525">
            <a:noFill/>
            <a:miter lim="800000"/>
            <a:headEnd/>
            <a:tailEnd/>
          </a:ln>
        </p:spPr>
      </p:pic>
      <p:sp>
        <p:nvSpPr>
          <p:cNvPr id="16387" name="Rectangle 3"/>
          <p:cNvSpPr>
            <a:spLocks noGrp="1" noChangeArrowheads="1"/>
          </p:cNvSpPr>
          <p:nvPr>
            <p:ph type="body" idx="1"/>
          </p:nvPr>
        </p:nvSpPr>
        <p:spPr/>
        <p:txBody>
          <a:bodyPr/>
          <a:lstStyle/>
          <a:p>
            <a:r>
              <a:rPr lang="de-DE" i="1" dirty="0"/>
              <a:t>Idee „Förderung der Städte in der 2. Reihe“</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buNone/>
            </a:pPr>
            <a:endParaRPr lang="de-DE" sz="1400" dirty="0"/>
          </a:p>
          <a:p>
            <a:pPr>
              <a:buNone/>
            </a:pPr>
            <a:r>
              <a:rPr lang="de-DE" sz="1400" dirty="0"/>
              <a:t>Quelle: GL,  Regionaldialoge 2016                                            LEP HR, 2. Entwurf</a:t>
            </a:r>
          </a:p>
        </p:txBody>
      </p:sp>
      <p:sp>
        <p:nvSpPr>
          <p:cNvPr id="16386" name="Rectangle 2"/>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a:stretch>
            <a:fillRect/>
          </a:stretch>
        </p:blipFill>
        <p:spPr bwMode="auto">
          <a:xfrm>
            <a:off x="395536" y="1772816"/>
            <a:ext cx="5211812" cy="4267252"/>
          </a:xfrm>
          <a:prstGeom prst="rect">
            <a:avLst/>
          </a:prstGeom>
          <a:noFill/>
          <a:ln w="9525">
            <a:noFill/>
            <a:miter lim="800000"/>
            <a:headEnd/>
            <a:tailEnd/>
          </a:ln>
        </p:spPr>
      </p:pic>
      <p:sp>
        <p:nvSpPr>
          <p:cNvPr id="6146" name="Rectangle 1026"/>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5" name="Rechteck 4"/>
          <p:cNvSpPr/>
          <p:nvPr/>
        </p:nvSpPr>
        <p:spPr>
          <a:xfrm>
            <a:off x="755576" y="6093296"/>
            <a:ext cx="8208912" cy="646331"/>
          </a:xfrm>
          <a:prstGeom prst="rect">
            <a:avLst/>
          </a:prstGeom>
        </p:spPr>
        <p:txBody>
          <a:bodyPr wrap="square">
            <a:spAutoFit/>
          </a:bodyPr>
          <a:lstStyle/>
          <a:p>
            <a:pPr algn="ctr"/>
            <a:r>
              <a:rPr lang="de-DE" sz="1800" b="1" dirty="0">
                <a:solidFill>
                  <a:srgbClr val="FF0000"/>
                </a:solidFill>
              </a:rPr>
              <a:t>Öffentliche Auslegung des 2. Entwurfes des LEP HR</a:t>
            </a:r>
            <a:r>
              <a:rPr lang="de-DE" sz="1800" dirty="0"/>
              <a:t> </a:t>
            </a:r>
          </a:p>
          <a:p>
            <a:pPr algn="ctr"/>
            <a:r>
              <a:rPr lang="de-DE" sz="1800" dirty="0"/>
              <a:t>vom 5. Februar – 5. April 2018</a:t>
            </a:r>
            <a:endParaRPr lang="de-DE" sz="1800" dirty="0">
              <a:solidFill>
                <a:srgbClr val="FF0000"/>
              </a:solidFill>
            </a:endParaRPr>
          </a:p>
        </p:txBody>
      </p:sp>
      <p:pic>
        <p:nvPicPr>
          <p:cNvPr id="6150" name="Picture 6" descr="Logo Berlin-Brandenburg"/>
          <p:cNvPicPr>
            <a:picLocks noChangeAspect="1" noChangeArrowheads="1"/>
          </p:cNvPicPr>
          <p:nvPr/>
        </p:nvPicPr>
        <p:blipFill>
          <a:blip r:embed="rId4" cstate="print"/>
          <a:srcRect/>
          <a:stretch>
            <a:fillRect/>
          </a:stretch>
        </p:blipFill>
        <p:spPr bwMode="auto">
          <a:xfrm>
            <a:off x="6084168" y="2852936"/>
            <a:ext cx="2362200" cy="762000"/>
          </a:xfrm>
          <a:prstGeom prst="rect">
            <a:avLst/>
          </a:prstGeom>
          <a:noFill/>
        </p:spPr>
      </p:pic>
      <p:pic>
        <p:nvPicPr>
          <p:cNvPr id="6152" name="Picture 8"/>
          <p:cNvPicPr>
            <a:picLocks noChangeAspect="1" noChangeArrowheads="1"/>
          </p:cNvPicPr>
          <p:nvPr/>
        </p:nvPicPr>
        <p:blipFill>
          <a:blip r:embed="rId5" cstate="print"/>
          <a:srcRect/>
          <a:stretch>
            <a:fillRect/>
          </a:stretch>
        </p:blipFill>
        <p:spPr bwMode="auto">
          <a:xfrm>
            <a:off x="5796136" y="1916832"/>
            <a:ext cx="3161805" cy="64807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17411" name="Rectangle 3"/>
          <p:cNvSpPr>
            <a:spLocks noGrp="1" noChangeArrowheads="1"/>
          </p:cNvSpPr>
          <p:nvPr>
            <p:ph type="body" idx="1"/>
          </p:nvPr>
        </p:nvSpPr>
        <p:spPr>
          <a:xfrm>
            <a:off x="1066800" y="2133600"/>
            <a:ext cx="8077200" cy="4419600"/>
          </a:xfrm>
        </p:spPr>
        <p:txBody>
          <a:bodyPr/>
          <a:lstStyle/>
          <a:p>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xmlns="" val="689292599"/>
              </p:ext>
            </p:extLst>
          </p:nvPr>
        </p:nvGraphicFramePr>
        <p:xfrm>
          <a:off x="539552" y="1700808"/>
          <a:ext cx="8208912" cy="4297680"/>
        </p:xfrm>
        <a:graphic>
          <a:graphicData uri="http://schemas.openxmlformats.org/drawingml/2006/table">
            <a:tbl>
              <a:tblPr firstRow="1" bandRow="1">
                <a:tableStyleId>{5C22544A-7EE6-4342-B048-85BDC9FD1C3A}</a:tableStyleId>
              </a:tblPr>
              <a:tblGrid>
                <a:gridCol w="4104456">
                  <a:extLst>
                    <a:ext uri="{9D8B030D-6E8A-4147-A177-3AD203B41FA5}">
                      <a16:colId xmlns:a16="http://schemas.microsoft.com/office/drawing/2014/main" xmlns="" val="20000"/>
                    </a:ext>
                  </a:extLst>
                </a:gridCol>
                <a:gridCol w="4104456">
                  <a:extLst>
                    <a:ext uri="{9D8B030D-6E8A-4147-A177-3AD203B41FA5}">
                      <a16:colId xmlns:a16="http://schemas.microsoft.com/office/drawing/2014/main" xmlns="" val="20001"/>
                    </a:ext>
                  </a:extLst>
                </a:gridCol>
              </a:tblGrid>
              <a:tr h="149538">
                <a:tc>
                  <a:txBody>
                    <a:bodyPr/>
                    <a:lstStyle/>
                    <a:p>
                      <a:r>
                        <a:rPr lang="de-DE" dirty="0">
                          <a:solidFill>
                            <a:schemeClr val="accent6"/>
                          </a:solidFill>
                        </a:rPr>
                        <a:t>LEP HR 1. Entwurf 2016</a:t>
                      </a:r>
                    </a:p>
                  </a:txBody>
                  <a:tcPr/>
                </a:tc>
                <a:tc>
                  <a:txBody>
                    <a:bodyPr/>
                    <a:lstStyle/>
                    <a:p>
                      <a:r>
                        <a:rPr lang="de-DE" dirty="0">
                          <a:solidFill>
                            <a:schemeClr val="accent6"/>
                          </a:solidFill>
                        </a:rPr>
                        <a:t>LEP HR 2. Entwurf </a:t>
                      </a:r>
                      <a:r>
                        <a:rPr lang="de-DE" baseline="0" dirty="0">
                          <a:solidFill>
                            <a:schemeClr val="accent6"/>
                          </a:solidFill>
                        </a:rPr>
                        <a:t> 20</a:t>
                      </a:r>
                      <a:r>
                        <a:rPr lang="de-DE" dirty="0">
                          <a:solidFill>
                            <a:schemeClr val="accent6"/>
                          </a:solidFill>
                        </a:rPr>
                        <a:t>18</a:t>
                      </a:r>
                    </a:p>
                  </a:txBody>
                  <a:tcPr/>
                </a:tc>
                <a:extLst>
                  <a:ext uri="{0D108BD9-81ED-4DB2-BD59-A6C34878D82A}">
                    <a16:rowId xmlns:a16="http://schemas.microsoft.com/office/drawing/2014/main" xmlns="" val="10000"/>
                  </a:ext>
                </a:extLst>
              </a:tr>
              <a:tr h="370840">
                <a:tc>
                  <a:txBody>
                    <a:bodyPr/>
                    <a:lstStyle/>
                    <a:p>
                      <a:r>
                        <a:rPr lang="de-DE" sz="1800" b="1" kern="1200" baseline="0" dirty="0">
                          <a:solidFill>
                            <a:schemeClr val="accent6"/>
                          </a:solidFill>
                          <a:latin typeface="+mn-lt"/>
                          <a:ea typeface="+mn-ea"/>
                          <a:cs typeface="+mn-cs"/>
                        </a:rPr>
                        <a:t>G 5.5 (2) </a:t>
                      </a:r>
                    </a:p>
                    <a:p>
                      <a:r>
                        <a:rPr lang="de-DE" sz="1800" b="1" kern="1200" baseline="0" dirty="0">
                          <a:solidFill>
                            <a:schemeClr val="accent6"/>
                          </a:solidFill>
                          <a:latin typeface="+mn-lt"/>
                          <a:ea typeface="+mn-ea"/>
                          <a:cs typeface="+mn-cs"/>
                        </a:rPr>
                        <a:t>In den Ober- und Mittelzentren im Weiteren Metropolenraum, die aus der Metropole Berlin über die Schiene in weniger als 60 Fahrminuten erreichbar sind </a:t>
                      </a:r>
                      <a:r>
                        <a:rPr lang="de-DE" sz="1800" b="1" kern="1200" baseline="0" dirty="0">
                          <a:solidFill>
                            <a:srgbClr val="FF0000"/>
                          </a:solidFill>
                          <a:latin typeface="+mn-lt"/>
                          <a:ea typeface="+mn-ea"/>
                          <a:cs typeface="+mn-cs"/>
                        </a:rPr>
                        <a:t>und damit Entlastungsfunktionen für den Kern der Hauptstadtregion </a:t>
                      </a:r>
                      <a:r>
                        <a:rPr lang="de-DE" sz="1800" b="1" kern="1200" baseline="0" dirty="0">
                          <a:solidFill>
                            <a:schemeClr val="accent6"/>
                          </a:solidFill>
                          <a:latin typeface="+mn-lt"/>
                          <a:ea typeface="+mn-ea"/>
                          <a:cs typeface="+mn-cs"/>
                        </a:rPr>
                        <a:t>übernehmen können, sollen Siedlungsflächen für die Wohnungsversorgung vorrangig im Umfeld der Schienenhaltepunkte entwickelt werden. </a:t>
                      </a:r>
                      <a:endParaRPr lang="de-DE" dirty="0">
                        <a:solidFill>
                          <a:schemeClr val="accent6"/>
                        </a:solidFill>
                      </a:endParaRPr>
                    </a:p>
                  </a:txBody>
                  <a:tcPr/>
                </a:tc>
                <a:tc>
                  <a:txBody>
                    <a:bodyPr/>
                    <a:lstStyle/>
                    <a:p>
                      <a:r>
                        <a:rPr lang="de-DE" sz="1800" b="1" kern="1200" baseline="0" dirty="0">
                          <a:solidFill>
                            <a:schemeClr val="accent6"/>
                          </a:solidFill>
                          <a:latin typeface="+mn-lt"/>
                          <a:ea typeface="+mn-ea"/>
                          <a:cs typeface="+mn-cs"/>
                        </a:rPr>
                        <a:t>G 5.8 </a:t>
                      </a:r>
                    </a:p>
                    <a:p>
                      <a:r>
                        <a:rPr lang="de-DE" sz="1800" b="1" kern="1200" baseline="0" dirty="0">
                          <a:solidFill>
                            <a:schemeClr val="accent6"/>
                          </a:solidFill>
                          <a:latin typeface="+mn-lt"/>
                          <a:ea typeface="+mn-ea"/>
                          <a:cs typeface="+mn-cs"/>
                        </a:rPr>
                        <a:t>In den Ober- und Mittelzentren im Weiteren Metropolenraum, die aus der Metropole Berlin über die Schiene in weniger als 60 Fahrminuten erreichbar sind (Städte der zweiten Reihe), </a:t>
                      </a:r>
                      <a:r>
                        <a:rPr lang="de-DE" sz="1800" b="1" kern="1200" baseline="0" dirty="0">
                          <a:solidFill>
                            <a:srgbClr val="FF0000"/>
                          </a:solidFill>
                          <a:latin typeface="+mn-lt"/>
                          <a:ea typeface="+mn-ea"/>
                          <a:cs typeface="+mn-cs"/>
                        </a:rPr>
                        <a:t>sollen wachstumsbedingte Bedarfe an Wohnsiedlungsflächen besondere Berücksichtigung finden</a:t>
                      </a:r>
                      <a:r>
                        <a:rPr lang="de-DE" sz="1800" b="1" kern="1200" baseline="0" dirty="0">
                          <a:solidFill>
                            <a:schemeClr val="accent6"/>
                          </a:solidFill>
                          <a:latin typeface="+mn-lt"/>
                          <a:ea typeface="+mn-ea"/>
                          <a:cs typeface="+mn-cs"/>
                        </a:rPr>
                        <a:t>. Hierzu sollen Siedlungsflächen für die Wohnungsversorgung vorrangig im Umfeld der Schienenhaltepunkte entwickelt werden. </a:t>
                      </a:r>
                      <a:endParaRPr lang="de-DE" dirty="0">
                        <a:solidFill>
                          <a:schemeClr val="accent6"/>
                        </a:solidFill>
                      </a:endParaRPr>
                    </a:p>
                  </a:txBody>
                  <a:tcPr/>
                </a:tc>
                <a:extLst>
                  <a:ext uri="{0D108BD9-81ED-4DB2-BD59-A6C34878D82A}">
                    <a16:rowId xmlns:a16="http://schemas.microsoft.com/office/drawing/2014/main" xmlns="" val="10001"/>
                  </a:ext>
                </a:extLst>
              </a:tr>
            </a:tbl>
          </a:graphicData>
        </a:graphic>
      </p:graphicFrame>
      <p:sp>
        <p:nvSpPr>
          <p:cNvPr id="5" name="Textfeld 4">
            <a:extLst>
              <a:ext uri="{FF2B5EF4-FFF2-40B4-BE49-F238E27FC236}">
                <a16:creationId xmlns:a16="http://schemas.microsoft.com/office/drawing/2014/main" xmlns="" id="{624D142F-AA2B-493E-8689-9E3168418907}"/>
              </a:ext>
            </a:extLst>
          </p:cNvPr>
          <p:cNvSpPr txBox="1"/>
          <p:nvPr/>
        </p:nvSpPr>
        <p:spPr>
          <a:xfrm>
            <a:off x="755576" y="6061948"/>
            <a:ext cx="7855532" cy="738664"/>
          </a:xfrm>
          <a:prstGeom prst="rect">
            <a:avLst/>
          </a:prstGeom>
          <a:noFill/>
        </p:spPr>
        <p:txBody>
          <a:bodyPr wrap="square" rtlCol="0">
            <a:spAutoFit/>
          </a:bodyPr>
          <a:lstStyle/>
          <a:p>
            <a:r>
              <a:rPr lang="de-DE" sz="1400" i="1" dirty="0"/>
              <a:t>Berlin und das Berliner Umland sind von einer besonderen Entwicklungsdynamik geprägt, die schwerpunktmäßig auf den Gestaltungsraum Siedlung gelenkt werden soll.</a:t>
            </a:r>
          </a:p>
          <a:p>
            <a:r>
              <a:rPr lang="de-DE" sz="1400" i="1" dirty="0"/>
              <a:t>(Quelle: LEP HR, 2. Entwurf, Textteil)</a:t>
            </a:r>
            <a:endParaRPr lang="de-DE" i="1"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descr="V:\Landesplanung\LEP HR\fertige Stellungnahme\Neuer Siedlungsbereich mit Städtekranzstädten.jpg"/>
          <p:cNvPicPr>
            <a:picLocks noChangeAspect="1" noChangeArrowheads="1"/>
          </p:cNvPicPr>
          <p:nvPr/>
        </p:nvPicPr>
        <p:blipFill>
          <a:blip r:embed="rId2" cstate="print"/>
          <a:srcRect/>
          <a:stretch>
            <a:fillRect/>
          </a:stretch>
        </p:blipFill>
        <p:spPr bwMode="auto">
          <a:xfrm>
            <a:off x="3203848" y="1988840"/>
            <a:ext cx="5657850" cy="4283075"/>
          </a:xfrm>
          <a:prstGeom prst="rect">
            <a:avLst/>
          </a:prstGeom>
          <a:noFill/>
          <a:ln w="9525">
            <a:noFill/>
            <a:miter lim="800000"/>
            <a:headEnd/>
            <a:tailEnd/>
          </a:ln>
        </p:spPr>
      </p:pic>
      <p:sp>
        <p:nvSpPr>
          <p:cNvPr id="4" name="Rectangle 2"/>
          <p:cNvSpPr txBox="1">
            <a:spLocks noChangeArrowheads="1"/>
          </p:cNvSpPr>
          <p:nvPr/>
        </p:nvSpPr>
        <p:spPr bwMode="auto">
          <a:xfrm>
            <a:off x="323850" y="620713"/>
            <a:ext cx="8077200" cy="914400"/>
          </a:xfrm>
          <a:prstGeom prst="rect">
            <a:avLst/>
          </a:prstGeom>
          <a:noFill/>
          <a:ln w="9525">
            <a:noFill/>
            <a:miter lim="800000"/>
            <a:headEnd/>
            <a:tailEnd/>
          </a:ln>
        </p:spPr>
        <p:txBody>
          <a:bodyPr anchor="ctr"/>
          <a:lstStyle/>
          <a:p>
            <a:pPr eaLnBrk="0" hangingPunct="0">
              <a:lnSpc>
                <a:spcPct val="85000"/>
              </a:lnSpc>
              <a:defRPr/>
            </a:pPr>
            <a:r>
              <a:rPr kumimoji="0" lang="de-DE" sz="2800" kern="0">
                <a:latin typeface="+mj-lt"/>
                <a:ea typeface="+mj-ea"/>
                <a:cs typeface="+mj-cs"/>
              </a:rPr>
              <a:t>Stärkung fahrradfreundlicher Strukturen – </a:t>
            </a:r>
            <a:br>
              <a:rPr kumimoji="0" lang="de-DE" sz="2800" kern="0">
                <a:latin typeface="+mj-lt"/>
                <a:ea typeface="+mj-ea"/>
                <a:cs typeface="+mj-cs"/>
              </a:rPr>
            </a:br>
            <a:r>
              <a:rPr kumimoji="0" lang="de-DE" sz="2800" kern="0">
                <a:latin typeface="+mj-lt"/>
                <a:ea typeface="+mj-ea"/>
                <a:cs typeface="+mj-cs"/>
              </a:rPr>
              <a:t>Gedanken zur Landesentwicklungsplanung</a:t>
            </a:r>
            <a:endParaRPr kumimoji="0" lang="de-DE" sz="2800" kern="0" dirty="0">
              <a:latin typeface="+mj-lt"/>
              <a:ea typeface="+mj-ea"/>
              <a:cs typeface="+mj-cs"/>
            </a:endParaRPr>
          </a:p>
        </p:txBody>
      </p:sp>
      <p:sp>
        <p:nvSpPr>
          <p:cNvPr id="6" name="Rectangle 3"/>
          <p:cNvSpPr txBox="1">
            <a:spLocks noChangeArrowheads="1"/>
          </p:cNvSpPr>
          <p:nvPr/>
        </p:nvSpPr>
        <p:spPr bwMode="auto">
          <a:xfrm>
            <a:off x="323528" y="1700808"/>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r>
              <a:rPr kumimoji="0" lang="de-DE" sz="2000" i="1" kern="0" dirty="0">
                <a:latin typeface="+mn-lt"/>
                <a:cs typeface="+mn-cs"/>
              </a:rPr>
              <a:t>Ein realistischeres Modell der Raumstruktur in der Hauptstadtregion?</a:t>
            </a:r>
            <a:endParaRPr kumimoji="0" lang="de-DE" sz="2000" b="0" i="1"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14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r>
              <a:rPr kumimoji="0" lang="de-DE" sz="1400" b="0" i="0" u="none" strike="noStrike" kern="0" cap="none" spc="0" normalizeH="0" baseline="0" noProof="0" dirty="0">
                <a:ln>
                  <a:noFill/>
                </a:ln>
                <a:solidFill>
                  <a:schemeClr val="accent2"/>
                </a:solidFill>
                <a:effectLst/>
                <a:uLnTx/>
                <a:uFillTx/>
                <a:latin typeface="+mn-lt"/>
                <a:ea typeface="+mn-ea"/>
                <a:cs typeface="+mn-cs"/>
              </a:rPr>
              <a:t>	</a:t>
            </a:r>
          </a:p>
        </p:txBody>
      </p:sp>
      <p:pic>
        <p:nvPicPr>
          <p:cNvPr id="18441" name="Picture 9" descr="Bildergebnis für mobilitätskonferenz berlin-brandenburg">
            <a:hlinkClick r:id="rId3"/>
          </p:cNvPr>
          <p:cNvPicPr>
            <a:picLocks noChangeAspect="1" noChangeArrowheads="1"/>
          </p:cNvPicPr>
          <p:nvPr/>
        </p:nvPicPr>
        <p:blipFill>
          <a:blip r:embed="rId4" cstate="print"/>
          <a:srcRect/>
          <a:stretch>
            <a:fillRect/>
          </a:stretch>
        </p:blipFill>
        <p:spPr bwMode="auto">
          <a:xfrm>
            <a:off x="539552" y="4437112"/>
            <a:ext cx="2402809" cy="1800200"/>
          </a:xfrm>
          <a:prstGeom prst="rect">
            <a:avLst/>
          </a:prstGeom>
          <a:noFill/>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F:\LEP HR\Kabiinettsbeschluss Dez 2017\Material\zw 2016\51 dynamischte Gemeinden.jpg"/>
          <p:cNvPicPr>
            <a:picLocks noChangeAspect="1" noChangeArrowheads="1"/>
          </p:cNvPicPr>
          <p:nvPr/>
        </p:nvPicPr>
        <p:blipFill>
          <a:blip r:embed="rId2" cstate="print"/>
          <a:srcRect/>
          <a:stretch>
            <a:fillRect/>
          </a:stretch>
        </p:blipFill>
        <p:spPr bwMode="auto">
          <a:xfrm>
            <a:off x="683568" y="4509120"/>
            <a:ext cx="2109770" cy="2983230"/>
          </a:xfrm>
          <a:prstGeom prst="rect">
            <a:avLst/>
          </a:prstGeom>
          <a:noFill/>
          <a:ln w="9525">
            <a:noFill/>
            <a:miter lim="800000"/>
            <a:headEnd/>
            <a:tailEnd/>
          </a:ln>
        </p:spPr>
      </p:pic>
      <p:sp>
        <p:nvSpPr>
          <p:cNvPr id="6" name="Rectangle 3"/>
          <p:cNvSpPr txBox="1">
            <a:spLocks noChangeArrowheads="1"/>
          </p:cNvSpPr>
          <p:nvPr/>
        </p:nvSpPr>
        <p:spPr bwMode="auto">
          <a:xfrm>
            <a:off x="323528" y="1700808"/>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r>
              <a:rPr kumimoji="0" lang="de-DE" sz="2000" i="1" kern="0" dirty="0">
                <a:latin typeface="+mn-lt"/>
                <a:cs typeface="+mn-cs"/>
              </a:rPr>
              <a:t>Ein realistischeres Modell der Raumstruktur in der Hauptstadtregion?</a:t>
            </a:r>
            <a:endParaRPr kumimoji="0" lang="de-DE" sz="2000" b="0" i="1"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14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r>
              <a:rPr kumimoji="0" lang="de-DE" sz="1400" b="0" i="0" u="none" strike="noStrike" kern="0" cap="none" spc="0" normalizeH="0" baseline="0" noProof="0" dirty="0">
                <a:ln>
                  <a:noFill/>
                </a:ln>
                <a:solidFill>
                  <a:schemeClr val="accent2"/>
                </a:solidFill>
                <a:effectLst/>
                <a:uLnTx/>
                <a:uFillTx/>
                <a:latin typeface="+mn-lt"/>
                <a:ea typeface="+mn-ea"/>
                <a:cs typeface="+mn-cs"/>
              </a:rPr>
              <a:t>	</a:t>
            </a:r>
          </a:p>
        </p:txBody>
      </p:sp>
      <p:pic>
        <p:nvPicPr>
          <p:cNvPr id="18434" name="Picture 2" descr="V:\Landesplanung\LEP HR\fertige Stellungnahme\Neuer Siedlungsbereich mit Städtekranzstädten.jpg"/>
          <p:cNvPicPr>
            <a:picLocks noChangeAspect="1" noChangeArrowheads="1"/>
          </p:cNvPicPr>
          <p:nvPr/>
        </p:nvPicPr>
        <p:blipFill>
          <a:blip r:embed="rId3" cstate="print"/>
          <a:srcRect/>
          <a:stretch>
            <a:fillRect/>
          </a:stretch>
        </p:blipFill>
        <p:spPr bwMode="auto">
          <a:xfrm>
            <a:off x="3635896" y="2574925"/>
            <a:ext cx="5657850" cy="4283075"/>
          </a:xfrm>
          <a:prstGeom prst="rect">
            <a:avLst/>
          </a:prstGeom>
          <a:noFill/>
          <a:ln w="9525">
            <a:noFill/>
            <a:miter lim="800000"/>
            <a:headEnd/>
            <a:tailEnd/>
          </a:ln>
        </p:spPr>
      </p:pic>
      <p:sp>
        <p:nvSpPr>
          <p:cNvPr id="4" name="Rectangle 2"/>
          <p:cNvSpPr txBox="1">
            <a:spLocks noChangeArrowheads="1"/>
          </p:cNvSpPr>
          <p:nvPr/>
        </p:nvSpPr>
        <p:spPr bwMode="auto">
          <a:xfrm>
            <a:off x="323850" y="620713"/>
            <a:ext cx="8077200" cy="914400"/>
          </a:xfrm>
          <a:prstGeom prst="rect">
            <a:avLst/>
          </a:prstGeom>
          <a:noFill/>
          <a:ln w="9525">
            <a:noFill/>
            <a:miter lim="800000"/>
            <a:headEnd/>
            <a:tailEnd/>
          </a:ln>
        </p:spPr>
        <p:txBody>
          <a:bodyPr anchor="ctr"/>
          <a:lstStyle/>
          <a:p>
            <a:pPr eaLnBrk="0" hangingPunct="0">
              <a:lnSpc>
                <a:spcPct val="85000"/>
              </a:lnSpc>
              <a:defRPr/>
            </a:pPr>
            <a:r>
              <a:rPr kumimoji="0" lang="de-DE" sz="2800" kern="0">
                <a:latin typeface="+mj-lt"/>
                <a:ea typeface="+mj-ea"/>
                <a:cs typeface="+mj-cs"/>
              </a:rPr>
              <a:t>Stärkung fahrradfreundlicher Strukturen – </a:t>
            </a:r>
            <a:br>
              <a:rPr kumimoji="0" lang="de-DE" sz="2800" kern="0">
                <a:latin typeface="+mj-lt"/>
                <a:ea typeface="+mj-ea"/>
                <a:cs typeface="+mj-cs"/>
              </a:rPr>
            </a:br>
            <a:r>
              <a:rPr kumimoji="0" lang="de-DE" sz="2800" kern="0">
                <a:latin typeface="+mj-lt"/>
                <a:ea typeface="+mj-ea"/>
                <a:cs typeface="+mj-cs"/>
              </a:rPr>
              <a:t>Gedanken zur Landesentwicklungsplanung</a:t>
            </a:r>
            <a:endParaRPr kumimoji="0" lang="de-DE" sz="2800" kern="0" dirty="0">
              <a:latin typeface="+mj-lt"/>
              <a:ea typeface="+mj-ea"/>
              <a:cs typeface="+mj-cs"/>
            </a:endParaRPr>
          </a:p>
        </p:txBody>
      </p:sp>
      <p:pic>
        <p:nvPicPr>
          <p:cNvPr id="7" name="Picture 2"/>
          <p:cNvPicPr>
            <a:picLocks noChangeAspect="1" noChangeArrowheads="1"/>
          </p:cNvPicPr>
          <p:nvPr/>
        </p:nvPicPr>
        <p:blipFill>
          <a:blip r:embed="rId4" cstate="print"/>
          <a:srcRect/>
          <a:stretch>
            <a:fillRect/>
          </a:stretch>
        </p:blipFill>
        <p:spPr bwMode="auto">
          <a:xfrm>
            <a:off x="395535" y="2492896"/>
            <a:ext cx="2460000" cy="2378572"/>
          </a:xfrm>
          <a:prstGeom prst="rect">
            <a:avLst/>
          </a:prstGeom>
          <a:noFill/>
          <a:ln w="9525">
            <a:noFill/>
            <a:miter lim="800000"/>
            <a:headEnd/>
            <a:tailEnd/>
          </a:ln>
        </p:spPr>
      </p:pic>
      <p:sp>
        <p:nvSpPr>
          <p:cNvPr id="9" name="Textfeld 8"/>
          <p:cNvSpPr txBox="1"/>
          <p:nvPr/>
        </p:nvSpPr>
        <p:spPr>
          <a:xfrm>
            <a:off x="2915816" y="4437112"/>
            <a:ext cx="540533" cy="492443"/>
          </a:xfrm>
          <a:prstGeom prst="rect">
            <a:avLst/>
          </a:prstGeom>
          <a:noFill/>
        </p:spPr>
        <p:txBody>
          <a:bodyPr wrap="none" rtlCol="0">
            <a:spAutoFit/>
          </a:bodyPr>
          <a:lstStyle/>
          <a:p>
            <a:r>
              <a:rPr lang="de-DE" dirty="0">
                <a:sym typeface="Wingdings" pitchFamily="2" charset="2"/>
              </a:rPr>
              <a:t></a:t>
            </a:r>
            <a:endParaRPr lang="de-D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F:\LEP HR\Kabiinettsbeschluss Dez 2017\Material\zentrale Orte.jpg"/>
          <p:cNvPicPr>
            <a:picLocks noChangeAspect="1" noChangeArrowheads="1"/>
          </p:cNvPicPr>
          <p:nvPr/>
        </p:nvPicPr>
        <p:blipFill>
          <a:blip r:embed="rId2" cstate="print"/>
          <a:srcRect/>
          <a:stretch>
            <a:fillRect/>
          </a:stretch>
        </p:blipFill>
        <p:spPr bwMode="auto">
          <a:xfrm>
            <a:off x="1116013" y="1916113"/>
            <a:ext cx="3543300" cy="3381375"/>
          </a:xfrm>
          <a:prstGeom prst="rect">
            <a:avLst/>
          </a:prstGeom>
          <a:noFill/>
          <a:ln w="9525">
            <a:noFill/>
            <a:miter lim="800000"/>
            <a:headEnd/>
            <a:tailEnd/>
          </a:ln>
        </p:spPr>
      </p:pic>
      <p:sp>
        <p:nvSpPr>
          <p:cNvPr id="5" name="Rectangle 2"/>
          <p:cNvSpPr txBox="1">
            <a:spLocks noChangeArrowheads="1"/>
          </p:cNvSpPr>
          <p:nvPr/>
        </p:nvSpPr>
        <p:spPr bwMode="auto">
          <a:xfrm>
            <a:off x="323850" y="620713"/>
            <a:ext cx="8077200" cy="914400"/>
          </a:xfrm>
          <a:prstGeom prst="rect">
            <a:avLst/>
          </a:prstGeom>
          <a:noFill/>
          <a:ln w="9525">
            <a:noFill/>
            <a:miter lim="800000"/>
            <a:headEnd/>
            <a:tailEnd/>
          </a:ln>
        </p:spPr>
        <p:txBody>
          <a:bodyPr anchor="ctr"/>
          <a:lstStyle/>
          <a:p>
            <a:pPr eaLnBrk="0" hangingPunct="0">
              <a:lnSpc>
                <a:spcPct val="85000"/>
              </a:lnSpc>
              <a:defRPr/>
            </a:pPr>
            <a:r>
              <a:rPr kumimoji="0" lang="de-DE" sz="2800" kern="0">
                <a:latin typeface="+mj-lt"/>
                <a:ea typeface="+mj-ea"/>
                <a:cs typeface="+mj-cs"/>
              </a:rPr>
              <a:t>Stärkung fahrradfreundlicher Strukturen – </a:t>
            </a:r>
            <a:br>
              <a:rPr kumimoji="0" lang="de-DE" sz="2800" kern="0">
                <a:latin typeface="+mj-lt"/>
                <a:ea typeface="+mj-ea"/>
                <a:cs typeface="+mj-cs"/>
              </a:rPr>
            </a:br>
            <a:r>
              <a:rPr kumimoji="0" lang="de-DE" sz="2800" kern="0">
                <a:latin typeface="+mj-lt"/>
                <a:ea typeface="+mj-ea"/>
                <a:cs typeface="+mj-cs"/>
              </a:rPr>
              <a:t>Gedanken zur Landesentwicklungsplanung</a:t>
            </a:r>
            <a:endParaRPr kumimoji="0" lang="de-DE" sz="2800" kern="0" dirty="0">
              <a:latin typeface="+mj-lt"/>
              <a:ea typeface="+mj-ea"/>
              <a:cs typeface="+mj-cs"/>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3850" y="620713"/>
            <a:ext cx="8077200" cy="914400"/>
          </a:xfrm>
          <a:prstGeom prst="rect">
            <a:avLst/>
          </a:prstGeom>
          <a:noFill/>
          <a:ln w="9525">
            <a:noFill/>
            <a:miter lim="800000"/>
            <a:headEnd/>
            <a:tailEnd/>
          </a:ln>
        </p:spPr>
        <p:txBody>
          <a:bodyPr anchor="ctr"/>
          <a:lstStyle/>
          <a:p>
            <a:pPr eaLnBrk="0" hangingPunct="0">
              <a:lnSpc>
                <a:spcPct val="85000"/>
              </a:lnSpc>
              <a:defRPr/>
            </a:pPr>
            <a:r>
              <a:rPr kumimoji="0" lang="de-DE" sz="2800" kern="0">
                <a:latin typeface="+mj-lt"/>
                <a:ea typeface="+mj-ea"/>
                <a:cs typeface="+mj-cs"/>
              </a:rPr>
              <a:t>Stärkung fahrradfreundlicher Strukturen – </a:t>
            </a:r>
            <a:br>
              <a:rPr kumimoji="0" lang="de-DE" sz="2800" kern="0">
                <a:latin typeface="+mj-lt"/>
                <a:ea typeface="+mj-ea"/>
                <a:cs typeface="+mj-cs"/>
              </a:rPr>
            </a:br>
            <a:r>
              <a:rPr kumimoji="0" lang="de-DE" sz="2800" kern="0">
                <a:latin typeface="+mj-lt"/>
                <a:ea typeface="+mj-ea"/>
                <a:cs typeface="+mj-cs"/>
              </a:rPr>
              <a:t>Gedanken zur Landesentwicklungsplanung</a:t>
            </a:r>
            <a:endParaRPr kumimoji="0" lang="de-DE" sz="2800" kern="0" dirty="0">
              <a:latin typeface="+mj-lt"/>
              <a:ea typeface="+mj-ea"/>
              <a:cs typeface="+mj-cs"/>
            </a:endParaRPr>
          </a:p>
        </p:txBody>
      </p:sp>
      <p:graphicFrame>
        <p:nvGraphicFramePr>
          <p:cNvPr id="3" name="Tabelle 2"/>
          <p:cNvGraphicFramePr>
            <a:graphicFrameLocks noGrp="1"/>
          </p:cNvGraphicFramePr>
          <p:nvPr/>
        </p:nvGraphicFramePr>
        <p:xfrm>
          <a:off x="1524000" y="2927350"/>
          <a:ext cx="6096001" cy="1003958"/>
        </p:xfrm>
        <a:graphic>
          <a:graphicData uri="http://schemas.openxmlformats.org/drawingml/2006/table">
            <a:tbl>
              <a:tblPr/>
              <a:tblGrid>
                <a:gridCol w="1523683">
                  <a:extLst>
                    <a:ext uri="{9D8B030D-6E8A-4147-A177-3AD203B41FA5}">
                      <a16:colId xmlns:a16="http://schemas.microsoft.com/office/drawing/2014/main" xmlns="" val="20000"/>
                    </a:ext>
                  </a:extLst>
                </a:gridCol>
                <a:gridCol w="1524106">
                  <a:extLst>
                    <a:ext uri="{9D8B030D-6E8A-4147-A177-3AD203B41FA5}">
                      <a16:colId xmlns:a16="http://schemas.microsoft.com/office/drawing/2014/main" xmlns="" val="20001"/>
                    </a:ext>
                  </a:extLst>
                </a:gridCol>
                <a:gridCol w="1524106">
                  <a:extLst>
                    <a:ext uri="{9D8B030D-6E8A-4147-A177-3AD203B41FA5}">
                      <a16:colId xmlns:a16="http://schemas.microsoft.com/office/drawing/2014/main" xmlns="" val="20002"/>
                    </a:ext>
                  </a:extLst>
                </a:gridCol>
                <a:gridCol w="1524106">
                  <a:extLst>
                    <a:ext uri="{9D8B030D-6E8A-4147-A177-3AD203B41FA5}">
                      <a16:colId xmlns:a16="http://schemas.microsoft.com/office/drawing/2014/main" xmlns="" val="20003"/>
                    </a:ext>
                  </a:extLst>
                </a:gridCol>
              </a:tblGrid>
              <a:tr h="111551">
                <a:tc>
                  <a:txBody>
                    <a:bodyPr/>
                    <a:lstStyle/>
                    <a:p>
                      <a:pPr>
                        <a:spcAft>
                          <a:spcPts val="0"/>
                        </a:spcAft>
                      </a:pPr>
                      <a:endParaRPr lang="de-DE" sz="700" dirty="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endParaRPr lang="de-DE" sz="70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endParaRPr lang="de-DE" sz="700" dirty="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endParaRPr lang="de-DE" sz="70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xmlns="" val="10000"/>
                  </a:ext>
                </a:extLst>
              </a:tr>
              <a:tr h="780856">
                <a:tc>
                  <a:txBody>
                    <a:bodyPr/>
                    <a:lstStyle/>
                    <a:p>
                      <a:pPr>
                        <a:spcAft>
                          <a:spcPts val="0"/>
                        </a:spcAft>
                      </a:pPr>
                      <a:r>
                        <a:rPr lang="de-DE" sz="700">
                          <a:solidFill>
                            <a:schemeClr val="bg1"/>
                          </a:solidFill>
                          <a:latin typeface="Arial"/>
                          <a:ea typeface="Times New Roman"/>
                          <a:cs typeface="Times New Roman"/>
                        </a:rPr>
                        <a:t>Grundthema zur Siedlungsentwicklung</a:t>
                      </a: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endParaRPr lang="de-DE" sz="70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a:solidFill>
                            <a:schemeClr val="bg1"/>
                          </a:solidFill>
                          <a:latin typeface="Arial"/>
                          <a:ea typeface="Times New Roman"/>
                          <a:cs typeface="Times New Roman"/>
                        </a:rPr>
                        <a:t>Entlastungsfunktionen für den Kern der Hauptstadtregion ...</a:t>
                      </a: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de-DE" sz="700">
                          <a:solidFill>
                            <a:schemeClr val="bg1"/>
                          </a:solidFill>
                          <a:latin typeface="Arial"/>
                          <a:ea typeface="Times New Roman"/>
                          <a:cs typeface="Times New Roman"/>
                        </a:rPr>
                        <a:t>Berlin und das Berliner Umland sind von einer besonderen Entwicklungsdynamik geprägt, die schwer-punktmäßig auf den Gestaltungsraum Siedlung gelenkt werden soll. </a:t>
                      </a:r>
                    </a:p>
                    <a:p>
                      <a:pPr>
                        <a:spcAft>
                          <a:spcPts val="0"/>
                        </a:spcAft>
                      </a:pPr>
                      <a:r>
                        <a:rPr lang="de-DE" sz="700">
                          <a:solidFill>
                            <a:schemeClr val="bg1"/>
                          </a:solidFill>
                          <a:latin typeface="Arial"/>
                          <a:ea typeface="Times New Roman"/>
                          <a:cs typeface="Times New Roman"/>
                        </a:rPr>
                        <a:t>Seite 86</a:t>
                      </a: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11551">
                <a:tc>
                  <a:txBody>
                    <a:bodyPr/>
                    <a:lstStyle/>
                    <a:p>
                      <a:pPr>
                        <a:spcAft>
                          <a:spcPts val="0"/>
                        </a:spcAft>
                      </a:pPr>
                      <a:endParaRPr lang="de-DE" sz="70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spcAft>
                          <a:spcPts val="0"/>
                        </a:spcAft>
                      </a:pPr>
                      <a:endParaRPr lang="de-DE" sz="70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endParaRPr lang="de-DE" sz="70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endParaRPr lang="de-DE" sz="700" dirty="0">
                        <a:solidFill>
                          <a:schemeClr val="bg1"/>
                        </a:solidFill>
                        <a:latin typeface="Arial"/>
                        <a:ea typeface="Times New Roman"/>
                        <a:cs typeface="Times New Roman"/>
                      </a:endParaRPr>
                    </a:p>
                  </a:txBody>
                  <a:tcPr marL="45634" marR="456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bl>
          </a:graphicData>
        </a:graphic>
      </p:graphicFrame>
      <p:sp>
        <p:nvSpPr>
          <p:cNvPr id="22553"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de-DE"/>
          </a:p>
        </p:txBody>
      </p:sp>
      <p:sp>
        <p:nvSpPr>
          <p:cNvPr id="22554" name="Rechteck 4"/>
          <p:cNvSpPr>
            <a:spLocks noChangeArrowheads="1"/>
          </p:cNvSpPr>
          <p:nvPr/>
        </p:nvSpPr>
        <p:spPr bwMode="auto">
          <a:xfrm>
            <a:off x="2124075" y="4652963"/>
            <a:ext cx="4572000" cy="892175"/>
          </a:xfrm>
          <a:prstGeom prst="rect">
            <a:avLst/>
          </a:prstGeom>
          <a:noFill/>
          <a:ln w="9525">
            <a:noFill/>
            <a:miter lim="800000"/>
            <a:headEnd/>
            <a:tailEnd/>
          </a:ln>
        </p:spPr>
        <p:txBody>
          <a:bodyPr>
            <a:spAutoFit/>
          </a:bodyPr>
          <a:lstStyle/>
          <a:p>
            <a:r>
              <a:rPr lang="de-DE"/>
              <a:t>Anmerkung zur Orientierungsdichte!</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23850" y="620713"/>
            <a:ext cx="8077200" cy="914400"/>
          </a:xfrm>
          <a:prstGeom prst="rect">
            <a:avLst/>
          </a:prstGeom>
          <a:noFill/>
          <a:ln w="9525">
            <a:noFill/>
            <a:miter lim="800000"/>
            <a:headEnd/>
            <a:tailEnd/>
          </a:ln>
        </p:spPr>
        <p:txBody>
          <a:bodyPr anchor="ctr"/>
          <a:lstStyle/>
          <a:p>
            <a:pPr eaLnBrk="0" hangingPunct="0">
              <a:lnSpc>
                <a:spcPct val="85000"/>
              </a:lnSpc>
              <a:defRPr/>
            </a:pPr>
            <a:r>
              <a:rPr kumimoji="0" lang="de-DE" sz="2800" kern="0">
                <a:latin typeface="+mj-lt"/>
                <a:ea typeface="+mj-ea"/>
                <a:cs typeface="+mj-cs"/>
              </a:rPr>
              <a:t>Stärkung fahrradfreundlicher Strukturen – </a:t>
            </a:r>
            <a:br>
              <a:rPr kumimoji="0" lang="de-DE" sz="2800" kern="0">
                <a:latin typeface="+mj-lt"/>
                <a:ea typeface="+mj-ea"/>
                <a:cs typeface="+mj-cs"/>
              </a:rPr>
            </a:br>
            <a:r>
              <a:rPr kumimoji="0" lang="de-DE" sz="2800" kern="0">
                <a:latin typeface="+mj-lt"/>
                <a:ea typeface="+mj-ea"/>
                <a:cs typeface="+mj-cs"/>
              </a:rPr>
              <a:t>Gedanken zur Landesentwicklungsplanung</a:t>
            </a:r>
            <a:endParaRPr kumimoji="0" lang="de-DE" sz="2800" kern="0" dirty="0">
              <a:latin typeface="+mj-lt"/>
              <a:ea typeface="+mj-ea"/>
              <a:cs typeface="+mj-cs"/>
            </a:endParaRPr>
          </a:p>
        </p:txBody>
      </p:sp>
      <p:sp>
        <p:nvSpPr>
          <p:cNvPr id="23555"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de-DE"/>
          </a:p>
        </p:txBody>
      </p:sp>
      <p:sp>
        <p:nvSpPr>
          <p:cNvPr id="23556"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endParaRPr lang="de-DE"/>
          </a:p>
        </p:txBody>
      </p:sp>
      <p:graphicFrame>
        <p:nvGraphicFramePr>
          <p:cNvPr id="8" name="Tabelle 7"/>
          <p:cNvGraphicFramePr>
            <a:graphicFrameLocks noGrp="1"/>
          </p:cNvGraphicFramePr>
          <p:nvPr/>
        </p:nvGraphicFramePr>
        <p:xfrm>
          <a:off x="323850" y="152400"/>
          <a:ext cx="8424936" cy="6705600"/>
        </p:xfrm>
        <a:graphic>
          <a:graphicData uri="http://schemas.openxmlformats.org/drawingml/2006/table">
            <a:tbl>
              <a:tblPr/>
              <a:tblGrid>
                <a:gridCol w="2105796">
                  <a:extLst>
                    <a:ext uri="{9D8B030D-6E8A-4147-A177-3AD203B41FA5}">
                      <a16:colId xmlns:a16="http://schemas.microsoft.com/office/drawing/2014/main" xmlns="" val="20000"/>
                    </a:ext>
                  </a:extLst>
                </a:gridCol>
                <a:gridCol w="2106380">
                  <a:extLst>
                    <a:ext uri="{9D8B030D-6E8A-4147-A177-3AD203B41FA5}">
                      <a16:colId xmlns:a16="http://schemas.microsoft.com/office/drawing/2014/main" xmlns="" val="20001"/>
                    </a:ext>
                  </a:extLst>
                </a:gridCol>
                <a:gridCol w="2106380">
                  <a:extLst>
                    <a:ext uri="{9D8B030D-6E8A-4147-A177-3AD203B41FA5}">
                      <a16:colId xmlns:a16="http://schemas.microsoft.com/office/drawing/2014/main" xmlns="" val="20002"/>
                    </a:ext>
                  </a:extLst>
                </a:gridCol>
                <a:gridCol w="2106380">
                  <a:extLst>
                    <a:ext uri="{9D8B030D-6E8A-4147-A177-3AD203B41FA5}">
                      <a16:colId xmlns:a16="http://schemas.microsoft.com/office/drawing/2014/main" xmlns="" val="20003"/>
                    </a:ext>
                  </a:extLst>
                </a:gridCol>
              </a:tblGrid>
              <a:tr h="144530">
                <a:tc>
                  <a:txBody>
                    <a:bodyPr/>
                    <a:lstStyle/>
                    <a:p>
                      <a:pPr>
                        <a:spcAft>
                          <a:spcPts val="0"/>
                        </a:spcAft>
                      </a:pPr>
                      <a:endParaRPr lang="de-DE" sz="800" dirty="0">
                        <a:solidFill>
                          <a:schemeClr val="tx1"/>
                        </a:solidFill>
                        <a:latin typeface="Arial"/>
                        <a:ea typeface="Times New Roman"/>
                        <a:cs typeface="Times New Roman"/>
                      </a:endParaRPr>
                    </a:p>
                  </a:txBody>
                  <a:tcPr marL="23751" marR="237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spcAft>
                          <a:spcPts val="0"/>
                        </a:spcAft>
                      </a:pPr>
                      <a:r>
                        <a:rPr lang="de-DE" sz="800" b="1" dirty="0">
                          <a:solidFill>
                            <a:schemeClr val="tx1"/>
                          </a:solidFill>
                          <a:latin typeface="Arial"/>
                          <a:ea typeface="Times New Roman"/>
                          <a:cs typeface="Times New Roman"/>
                        </a:rPr>
                        <a:t>LEP BB</a:t>
                      </a:r>
                      <a:endParaRPr lang="de-DE" sz="800" dirty="0">
                        <a:solidFill>
                          <a:schemeClr val="tx1"/>
                        </a:solidFill>
                        <a:latin typeface="Arial"/>
                        <a:ea typeface="Times New Roman"/>
                        <a:cs typeface="Times New Roman"/>
                      </a:endParaRP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spcAft>
                          <a:spcPts val="0"/>
                        </a:spcAft>
                      </a:pPr>
                      <a:r>
                        <a:rPr lang="de-DE" sz="800" b="1" dirty="0">
                          <a:solidFill>
                            <a:schemeClr val="tx1"/>
                          </a:solidFill>
                          <a:latin typeface="Arial"/>
                          <a:ea typeface="Times New Roman"/>
                          <a:cs typeface="Times New Roman"/>
                        </a:rPr>
                        <a:t>LEP HR 1. Entwurf</a:t>
                      </a:r>
                      <a:endParaRPr lang="de-DE" sz="800" dirty="0">
                        <a:solidFill>
                          <a:schemeClr val="tx1"/>
                        </a:solidFill>
                        <a:latin typeface="Arial"/>
                        <a:ea typeface="Times New Roman"/>
                        <a:cs typeface="Times New Roman"/>
                      </a:endParaRPr>
                    </a:p>
                    <a:p>
                      <a:pPr>
                        <a:spcAft>
                          <a:spcPts val="0"/>
                        </a:spcAft>
                      </a:pPr>
                      <a:r>
                        <a:rPr lang="de-DE" sz="800" b="1" dirty="0">
                          <a:solidFill>
                            <a:schemeClr val="tx1"/>
                          </a:solidFill>
                          <a:latin typeface="Arial"/>
                          <a:ea typeface="Times New Roman"/>
                          <a:cs typeface="Times New Roman"/>
                        </a:rPr>
                        <a:t>Juli 2016</a:t>
                      </a:r>
                      <a:endParaRPr lang="de-DE" sz="800" dirty="0">
                        <a:solidFill>
                          <a:schemeClr val="tx1"/>
                        </a:solidFill>
                        <a:latin typeface="Arial"/>
                        <a:ea typeface="Times New Roman"/>
                        <a:cs typeface="Times New Roman"/>
                      </a:endParaRP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spcAft>
                          <a:spcPts val="0"/>
                        </a:spcAft>
                      </a:pPr>
                      <a:r>
                        <a:rPr lang="de-DE" sz="800" b="1" dirty="0">
                          <a:solidFill>
                            <a:schemeClr val="tx1"/>
                          </a:solidFill>
                          <a:latin typeface="Arial"/>
                          <a:ea typeface="Times New Roman"/>
                          <a:cs typeface="Times New Roman"/>
                        </a:rPr>
                        <a:t>LEP HR 2. Entwurf</a:t>
                      </a:r>
                      <a:endParaRPr lang="de-DE" sz="800" dirty="0">
                        <a:solidFill>
                          <a:schemeClr val="tx1"/>
                        </a:solidFill>
                        <a:latin typeface="Arial"/>
                        <a:ea typeface="Times New Roman"/>
                        <a:cs typeface="Times New Roman"/>
                      </a:endParaRPr>
                    </a:p>
                    <a:p>
                      <a:pPr>
                        <a:spcAft>
                          <a:spcPts val="0"/>
                        </a:spcAft>
                      </a:pPr>
                      <a:r>
                        <a:rPr lang="de-DE" sz="800" b="1" dirty="0">
                          <a:solidFill>
                            <a:schemeClr val="tx1"/>
                          </a:solidFill>
                          <a:latin typeface="Arial"/>
                          <a:ea typeface="Times New Roman"/>
                          <a:cs typeface="Times New Roman"/>
                        </a:rPr>
                        <a:t>Februar 2018</a:t>
                      </a:r>
                      <a:endParaRPr lang="de-DE" sz="800" dirty="0">
                        <a:solidFill>
                          <a:schemeClr val="tx1"/>
                        </a:solidFill>
                        <a:latin typeface="Arial"/>
                        <a:ea typeface="Times New Roman"/>
                        <a:cs typeface="Times New Roman"/>
                      </a:endParaRPr>
                    </a:p>
                  </a:txBody>
                  <a:tcPr marL="23751" marR="237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xmlns="" val="10000"/>
                  </a:ext>
                </a:extLst>
              </a:tr>
              <a:tr h="275295">
                <a:tc>
                  <a:txBody>
                    <a:bodyPr/>
                    <a:lstStyle/>
                    <a:p>
                      <a:pPr>
                        <a:spcAft>
                          <a:spcPts val="0"/>
                        </a:spcAft>
                      </a:pPr>
                      <a:r>
                        <a:rPr lang="de-DE" sz="800" b="1" dirty="0">
                          <a:solidFill>
                            <a:schemeClr val="accent6"/>
                          </a:solidFill>
                          <a:latin typeface="Arial"/>
                          <a:ea typeface="Times New Roman"/>
                          <a:cs typeface="Times New Roman"/>
                        </a:rPr>
                        <a:t>Thema Rad?</a:t>
                      </a:r>
                      <a:endParaRPr lang="de-DE" sz="800" dirty="0">
                        <a:solidFill>
                          <a:schemeClr val="accent6"/>
                        </a:solidFill>
                        <a:latin typeface="Arial"/>
                        <a:ea typeface="Times New Roman"/>
                        <a:cs typeface="Times New Roman"/>
                      </a:endParaRPr>
                    </a:p>
                  </a:txBody>
                  <a:tcPr marL="23751" marR="237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chemeClr val="accent6"/>
                          </a:solidFill>
                          <a:latin typeface="Arial"/>
                          <a:ea typeface="Times New Roman"/>
                          <a:cs typeface="Times New Roman"/>
                        </a:rPr>
                        <a:t>Kulturlandschaften: Wassertourismus soll in Verbindung mit dem Radtourismus entwickelt werden</a:t>
                      </a: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chemeClr val="accent6"/>
                          </a:solidFill>
                          <a:latin typeface="Arial"/>
                          <a:ea typeface="Times New Roman"/>
                          <a:cs typeface="Times New Roman"/>
                        </a:rPr>
                        <a:t>Kulturlandschaften: Wassertourismus soll in Verbindung mit dem Radtourismus entwickelt werden</a:t>
                      </a: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chemeClr val="accent6"/>
                          </a:solidFill>
                          <a:latin typeface="Arial"/>
                          <a:ea typeface="Times New Roman"/>
                          <a:cs typeface="Times New Roman"/>
                        </a:rPr>
                        <a:t>Kulturlandschaften: Wassertourismus soll in Verbindung mit dem Radtourismus entwickelt werden</a:t>
                      </a:r>
                    </a:p>
                  </a:txBody>
                  <a:tcPr marL="23751" marR="237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06470">
                <a:tc>
                  <a:txBody>
                    <a:bodyPr/>
                    <a:lstStyle/>
                    <a:p>
                      <a:pPr>
                        <a:spcAft>
                          <a:spcPts val="0"/>
                        </a:spcAft>
                      </a:pPr>
                      <a:endParaRPr lang="de-DE" sz="800" dirty="0">
                        <a:solidFill>
                          <a:schemeClr val="accent6"/>
                        </a:solidFill>
                        <a:latin typeface="Arial"/>
                        <a:ea typeface="Times New Roman"/>
                        <a:cs typeface="Times New Roman"/>
                      </a:endParaRPr>
                    </a:p>
                  </a:txBody>
                  <a:tcPr marL="23751" marR="237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chemeClr val="accent6"/>
                          </a:solidFill>
                          <a:latin typeface="Arial"/>
                          <a:ea typeface="Times New Roman"/>
                          <a:cs typeface="Times New Roman"/>
                        </a:rPr>
                        <a:t>Fahrräder, Fahrradteile und -zubehör sind zentrenrelevante Sortimente</a:t>
                      </a: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chemeClr val="accent6"/>
                          </a:solidFill>
                          <a:latin typeface="Arial"/>
                          <a:ea typeface="Times New Roman"/>
                          <a:cs typeface="Times New Roman"/>
                        </a:rPr>
                        <a:t>Fahrräder, Fahrradteile und -zubehör sind zentrenrelevante Sortimente</a:t>
                      </a: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chemeClr val="accent6"/>
                          </a:solidFill>
                          <a:latin typeface="Arial"/>
                          <a:ea typeface="Times New Roman"/>
                          <a:cs typeface="Times New Roman"/>
                        </a:rPr>
                        <a:t>Fahrräder, Fahrradteile und -zubehör sind zentrenrelevante Sortimente</a:t>
                      </a:r>
                    </a:p>
                  </a:txBody>
                  <a:tcPr marL="23751" marR="237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44118">
                <a:tc>
                  <a:txBody>
                    <a:bodyPr/>
                    <a:lstStyle/>
                    <a:p>
                      <a:pPr>
                        <a:spcAft>
                          <a:spcPts val="0"/>
                        </a:spcAft>
                      </a:pPr>
                      <a:endParaRPr lang="de-DE" sz="800" dirty="0">
                        <a:solidFill>
                          <a:schemeClr val="accent6"/>
                        </a:solidFill>
                        <a:latin typeface="Arial"/>
                        <a:ea typeface="Times New Roman"/>
                        <a:cs typeface="Times New Roman"/>
                      </a:endParaRPr>
                    </a:p>
                  </a:txBody>
                  <a:tcPr marL="23751" marR="237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a:solidFill>
                            <a:schemeClr val="accent6"/>
                          </a:solidFill>
                          <a:latin typeface="Arial"/>
                          <a:ea typeface="Times New Roman"/>
                          <a:cs typeface="Times New Roman"/>
                        </a:rPr>
                        <a:t>Stillgelegte Trassen stellen lineare Strukturelemente dar, die sich zur touristischen Nutzung (z.B. Draisinen- oder Radwege) eignen ...</a:t>
                      </a: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800">
                        <a:solidFill>
                          <a:schemeClr val="accent6"/>
                        </a:solidFill>
                        <a:latin typeface="Arial"/>
                        <a:ea typeface="Times New Roman"/>
                        <a:cs typeface="Times New Roman"/>
                      </a:endParaRP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800">
                        <a:solidFill>
                          <a:schemeClr val="accent6"/>
                        </a:solidFill>
                        <a:latin typeface="Arial"/>
                        <a:ea typeface="Times New Roman"/>
                        <a:cs typeface="Times New Roman"/>
                      </a:endParaRPr>
                    </a:p>
                  </a:txBody>
                  <a:tcPr marL="23751" marR="237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752944">
                <a:tc>
                  <a:txBody>
                    <a:bodyPr/>
                    <a:lstStyle/>
                    <a:p>
                      <a:pPr>
                        <a:spcAft>
                          <a:spcPts val="0"/>
                        </a:spcAft>
                      </a:pPr>
                      <a:endParaRPr lang="de-DE" sz="800" dirty="0">
                        <a:solidFill>
                          <a:schemeClr val="accent6"/>
                        </a:solidFill>
                        <a:latin typeface="Arial"/>
                        <a:ea typeface="Times New Roman"/>
                        <a:cs typeface="Times New Roman"/>
                      </a:endParaRPr>
                    </a:p>
                  </a:txBody>
                  <a:tcPr marL="23751" marR="237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chemeClr val="accent6"/>
                          </a:solidFill>
                          <a:latin typeface="Arial"/>
                          <a:ea typeface="Times New Roman"/>
                          <a:cs typeface="Times New Roman"/>
                        </a:rPr>
                        <a:t>6.4 (G)</a:t>
                      </a:r>
                    </a:p>
                    <a:p>
                      <a:pPr>
                        <a:spcAft>
                          <a:spcPts val="0"/>
                        </a:spcAft>
                      </a:pPr>
                      <a:r>
                        <a:rPr lang="de-DE" sz="800" dirty="0">
                          <a:solidFill>
                            <a:schemeClr val="accent6"/>
                          </a:solidFill>
                          <a:latin typeface="Arial"/>
                          <a:ea typeface="Times New Roman"/>
                          <a:cs typeface="Times New Roman"/>
                        </a:rPr>
                        <a:t>Bei der Weiterentwicklung des Straßenverkehrsnetzes soll neben einer verbesserten Erreichbarkeit eine Minderung der Umweltbelastungen, insbesondere im Bereich der </a:t>
                      </a:r>
                      <a:r>
                        <a:rPr lang="de-DE" sz="800" dirty="0" err="1">
                          <a:solidFill>
                            <a:schemeClr val="accent6"/>
                          </a:solidFill>
                          <a:latin typeface="Arial"/>
                          <a:ea typeface="Times New Roman"/>
                          <a:cs typeface="Times New Roman"/>
                        </a:rPr>
                        <a:t>Ortsdurchfahrten</a:t>
                      </a:r>
                      <a:r>
                        <a:rPr lang="de-DE" sz="800" dirty="0">
                          <a:solidFill>
                            <a:schemeClr val="accent6"/>
                          </a:solidFill>
                          <a:latin typeface="Arial"/>
                          <a:ea typeface="Times New Roman"/>
                          <a:cs typeface="Times New Roman"/>
                        </a:rPr>
                        <a:t> erfolgen. Bei der Planung von Ortsumgehungen sollen besonders die Minimierung des Flächenverbrauches, die Zerschneidungswirkungen sowie Potenziale und Belange anderer Verkehrsarten berücksichtigt werden.</a:t>
                      </a:r>
                    </a:p>
                    <a:p>
                      <a:pPr>
                        <a:spcAft>
                          <a:spcPts val="0"/>
                        </a:spcAft>
                      </a:pPr>
                      <a:r>
                        <a:rPr lang="de-DE" sz="800" dirty="0">
                          <a:solidFill>
                            <a:schemeClr val="accent6"/>
                          </a:solidFill>
                          <a:latin typeface="Arial"/>
                          <a:ea typeface="Times New Roman"/>
                          <a:cs typeface="Times New Roman"/>
                        </a:rPr>
                        <a:t>Zu 6.4 G)</a:t>
                      </a:r>
                    </a:p>
                    <a:p>
                      <a:pPr>
                        <a:spcAft>
                          <a:spcPts val="0"/>
                        </a:spcAft>
                      </a:pPr>
                      <a:r>
                        <a:rPr lang="de-DE" sz="800" dirty="0">
                          <a:solidFill>
                            <a:schemeClr val="accent6"/>
                          </a:solidFill>
                          <a:latin typeface="Arial"/>
                          <a:ea typeface="Times New Roman"/>
                          <a:cs typeface="Times New Roman"/>
                        </a:rPr>
                        <a:t>Bei der Sicherung und Entwicklung der übergeordneten Verkehrsverbindung sind neben der besonderen Bedeutung für die Verbesserung der Erreichbarkeit auch die Belange einer </a:t>
                      </a:r>
                      <a:r>
                        <a:rPr lang="de-DE" sz="800" dirty="0" err="1">
                          <a:solidFill>
                            <a:schemeClr val="accent6"/>
                          </a:solidFill>
                          <a:latin typeface="Arial"/>
                          <a:ea typeface="Times New Roman"/>
                          <a:cs typeface="Times New Roman"/>
                        </a:rPr>
                        <a:t>umwelt</a:t>
                      </a:r>
                      <a:r>
                        <a:rPr lang="de-DE" sz="800" dirty="0">
                          <a:solidFill>
                            <a:schemeClr val="accent6"/>
                          </a:solidFill>
                          <a:latin typeface="Arial"/>
                          <a:ea typeface="Times New Roman"/>
                          <a:cs typeface="Times New Roman"/>
                        </a:rPr>
                        <a:t>-, sozial- und gesundheitsverträglichen Verkehrsentwicklung wie</a:t>
                      </a:r>
                    </a:p>
                    <a:p>
                      <a:pPr marL="342900" lvl="0" indent="-342900">
                        <a:spcAft>
                          <a:spcPts val="0"/>
                        </a:spcAft>
                        <a:buFont typeface="Arial"/>
                        <a:buChar char="-"/>
                      </a:pPr>
                      <a:r>
                        <a:rPr lang="de-DE" sz="800" dirty="0">
                          <a:solidFill>
                            <a:schemeClr val="accent6"/>
                          </a:solidFill>
                          <a:latin typeface="Arial"/>
                          <a:ea typeface="Times New Roman"/>
                          <a:cs typeface="Times New Roman"/>
                        </a:rPr>
                        <a:t>die Vermeidung bzw. Minderung von Immissionen</a:t>
                      </a:r>
                    </a:p>
                    <a:p>
                      <a:pPr marL="342900" lvl="0" indent="-342900">
                        <a:spcAft>
                          <a:spcPts val="0"/>
                        </a:spcAft>
                        <a:buFont typeface="Arial"/>
                        <a:buChar char="-"/>
                      </a:pPr>
                      <a:r>
                        <a:rPr lang="de-DE" sz="800" dirty="0">
                          <a:solidFill>
                            <a:schemeClr val="accent6"/>
                          </a:solidFill>
                          <a:latin typeface="Arial"/>
                          <a:ea typeface="Times New Roman"/>
                          <a:cs typeface="Times New Roman"/>
                        </a:rPr>
                        <a:t>die Minimierung der </a:t>
                      </a:r>
                      <a:r>
                        <a:rPr lang="de-DE" sz="800" dirty="0" err="1">
                          <a:solidFill>
                            <a:schemeClr val="accent6"/>
                          </a:solidFill>
                          <a:latin typeface="Arial"/>
                          <a:ea typeface="Times New Roman"/>
                          <a:cs typeface="Times New Roman"/>
                        </a:rPr>
                        <a:t>Flächenianspruchnahme</a:t>
                      </a:r>
                      <a:r>
                        <a:rPr lang="de-DE" sz="800" dirty="0">
                          <a:solidFill>
                            <a:schemeClr val="accent6"/>
                          </a:solidFill>
                          <a:latin typeface="Arial"/>
                          <a:ea typeface="Times New Roman"/>
                          <a:cs typeface="Times New Roman"/>
                        </a:rPr>
                        <a:t> sowie die Bündelung der Verkehrstrassen</a:t>
                      </a:r>
                    </a:p>
                    <a:p>
                      <a:pPr marL="342900" lvl="0" indent="-342900">
                        <a:spcAft>
                          <a:spcPts val="0"/>
                        </a:spcAft>
                        <a:buFont typeface="Arial"/>
                        <a:buChar char="-"/>
                      </a:pPr>
                      <a:r>
                        <a:rPr lang="de-DE" sz="800" dirty="0">
                          <a:solidFill>
                            <a:schemeClr val="accent6"/>
                          </a:solidFill>
                          <a:latin typeface="Arial"/>
                          <a:ea typeface="Times New Roman"/>
                          <a:cs typeface="Times New Roman"/>
                        </a:rPr>
                        <a:t>Potenziale bzw. Kapazitäten einer Verkehrsverlagerung auf die Schiene oder die Wasserstraße</a:t>
                      </a:r>
                    </a:p>
                    <a:p>
                      <a:pPr marL="342900" lvl="0" indent="-342900">
                        <a:spcAft>
                          <a:spcPts val="0"/>
                        </a:spcAft>
                        <a:buFont typeface="Arial"/>
                        <a:buChar char="-"/>
                      </a:pPr>
                      <a:r>
                        <a:rPr lang="de-DE" sz="800" dirty="0">
                          <a:solidFill>
                            <a:schemeClr val="accent6"/>
                          </a:solidFill>
                          <a:latin typeface="Arial"/>
                          <a:ea typeface="Times New Roman"/>
                          <a:cs typeface="Times New Roman"/>
                        </a:rPr>
                        <a:t>Belange des nicht-motorisierten (Fußgänger- und Radverkehr) und öffentlichen Verkehrs</a:t>
                      </a:r>
                    </a:p>
                    <a:p>
                      <a:pPr>
                        <a:spcAft>
                          <a:spcPts val="0"/>
                        </a:spcAft>
                      </a:pPr>
                      <a:r>
                        <a:rPr lang="de-DE" sz="800" dirty="0">
                          <a:solidFill>
                            <a:schemeClr val="accent6"/>
                          </a:solidFill>
                          <a:latin typeface="Arial"/>
                          <a:ea typeface="Times New Roman"/>
                          <a:cs typeface="Times New Roman"/>
                        </a:rPr>
                        <a:t>zu berücksichtigen.</a:t>
                      </a: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800" dirty="0">
                        <a:solidFill>
                          <a:schemeClr val="accent6"/>
                        </a:solidFill>
                        <a:latin typeface="Arial"/>
                        <a:ea typeface="Times New Roman"/>
                        <a:cs typeface="Times New Roman"/>
                      </a:endParaRP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800">
                        <a:solidFill>
                          <a:schemeClr val="accent6"/>
                        </a:solidFill>
                        <a:latin typeface="Arial"/>
                        <a:ea typeface="Times New Roman"/>
                        <a:cs typeface="Times New Roman"/>
                      </a:endParaRPr>
                    </a:p>
                  </a:txBody>
                  <a:tcPr marL="23751" marR="237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101178">
                <a:tc>
                  <a:txBody>
                    <a:bodyPr/>
                    <a:lstStyle/>
                    <a:p>
                      <a:pPr>
                        <a:spcAft>
                          <a:spcPts val="0"/>
                        </a:spcAft>
                      </a:pPr>
                      <a:endParaRPr lang="de-DE" sz="800">
                        <a:solidFill>
                          <a:schemeClr val="accent6"/>
                        </a:solidFill>
                        <a:latin typeface="Arial"/>
                        <a:ea typeface="Times New Roman"/>
                        <a:cs typeface="Times New Roman"/>
                      </a:endParaRPr>
                    </a:p>
                  </a:txBody>
                  <a:tcPr marL="23751" marR="2375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800">
                        <a:solidFill>
                          <a:schemeClr val="accent6"/>
                        </a:solidFill>
                        <a:latin typeface="Arial"/>
                        <a:ea typeface="Times New Roman"/>
                        <a:cs typeface="Times New Roman"/>
                      </a:endParaRP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800" dirty="0">
                        <a:solidFill>
                          <a:schemeClr val="accent6"/>
                        </a:solidFill>
                        <a:latin typeface="Arial"/>
                        <a:ea typeface="Times New Roman"/>
                        <a:cs typeface="Times New Roman"/>
                      </a:endParaRPr>
                    </a:p>
                  </a:txBody>
                  <a:tcPr marL="23751" marR="2375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800" dirty="0">
                          <a:solidFill>
                            <a:schemeClr val="accent6"/>
                          </a:solidFill>
                          <a:latin typeface="Arial"/>
                          <a:ea typeface="Times New Roman"/>
                          <a:cs typeface="Times New Roman"/>
                        </a:rPr>
                        <a:t>Besonders wichtig ist gleichwohl eine gute Erreichbarkeit der Städte des ländlichen Raums über das öffentliche Verkehrsnetz, das nicht nur von Berufspendlerinnen und -pendlern genutzt wird. Touristische Angebote werden besonders gut angenommen, wenn die Verknüpfung von verschiedenen Verkehrsmit-</a:t>
                      </a:r>
                      <a:r>
                        <a:rPr lang="de-DE" sz="800" dirty="0" err="1">
                          <a:solidFill>
                            <a:schemeClr val="accent6"/>
                          </a:solidFill>
                          <a:latin typeface="Arial"/>
                          <a:ea typeface="Times New Roman"/>
                          <a:cs typeface="Times New Roman"/>
                        </a:rPr>
                        <a:t>teln</a:t>
                      </a:r>
                      <a:r>
                        <a:rPr lang="de-DE" sz="800" dirty="0">
                          <a:solidFill>
                            <a:schemeClr val="accent6"/>
                          </a:solidFill>
                          <a:latin typeface="Arial"/>
                          <a:ea typeface="Times New Roman"/>
                          <a:cs typeface="Times New Roman"/>
                        </a:rPr>
                        <a:t> gelingt, zum Beispiel die Fahrradmitnahme in Zügen oder den Bedürfnissen angepasste individuell zugeschnittene Service- und Übernachtungsangebote vorhanden sind.  </a:t>
                      </a:r>
                    </a:p>
                  </a:txBody>
                  <a:tcPr marL="23751" marR="2375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graphicFrame>
        <p:nvGraphicFramePr>
          <p:cNvPr id="5" name="Inhaltsplatzhalter 4"/>
          <p:cNvGraphicFramePr>
            <a:graphicFrameLocks noGrp="1"/>
          </p:cNvGraphicFramePr>
          <p:nvPr>
            <p:ph idx="1"/>
          </p:nvPr>
        </p:nvGraphicFramePr>
        <p:xfrm>
          <a:off x="304800" y="1600200"/>
          <a:ext cx="8077200" cy="4572000"/>
        </p:xfrm>
        <a:graphic>
          <a:graphicData uri="http://schemas.openxmlformats.org/drawingml/2006/table">
            <a:tbl>
              <a:tblPr/>
              <a:tblGrid>
                <a:gridCol w="2018880">
                  <a:extLst>
                    <a:ext uri="{9D8B030D-6E8A-4147-A177-3AD203B41FA5}">
                      <a16:colId xmlns:a16="http://schemas.microsoft.com/office/drawing/2014/main" xmlns="" val="20000"/>
                    </a:ext>
                  </a:extLst>
                </a:gridCol>
                <a:gridCol w="2019440">
                  <a:extLst>
                    <a:ext uri="{9D8B030D-6E8A-4147-A177-3AD203B41FA5}">
                      <a16:colId xmlns:a16="http://schemas.microsoft.com/office/drawing/2014/main" xmlns="" val="20001"/>
                    </a:ext>
                  </a:extLst>
                </a:gridCol>
                <a:gridCol w="2019440">
                  <a:extLst>
                    <a:ext uri="{9D8B030D-6E8A-4147-A177-3AD203B41FA5}">
                      <a16:colId xmlns:a16="http://schemas.microsoft.com/office/drawing/2014/main" xmlns="" val="20002"/>
                    </a:ext>
                  </a:extLst>
                </a:gridCol>
                <a:gridCol w="2019440">
                  <a:extLst>
                    <a:ext uri="{9D8B030D-6E8A-4147-A177-3AD203B41FA5}">
                      <a16:colId xmlns:a16="http://schemas.microsoft.com/office/drawing/2014/main" xmlns="" val="20003"/>
                    </a:ext>
                  </a:extLst>
                </a:gridCol>
              </a:tblGrid>
              <a:tr h="1182439">
                <a:tc>
                  <a:txBody>
                    <a:bodyPr/>
                    <a:lstStyle/>
                    <a:p>
                      <a:pPr>
                        <a:spcAft>
                          <a:spcPts val="0"/>
                        </a:spcAft>
                      </a:pPr>
                      <a:endParaRPr lang="de-DE" sz="1000" dirty="0">
                        <a:solidFill>
                          <a:schemeClr val="accent6"/>
                        </a:solidFill>
                        <a:latin typeface="Arial"/>
                        <a:ea typeface="Times New Roman"/>
                        <a:cs typeface="Times New Roman"/>
                      </a:endParaRPr>
                    </a:p>
                  </a:txBody>
                  <a:tcPr marL="60466" marR="6046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1000">
                        <a:solidFill>
                          <a:schemeClr val="accent6"/>
                        </a:solidFill>
                        <a:latin typeface="Arial"/>
                        <a:ea typeface="Times New Roman"/>
                        <a:cs typeface="Times New Roman"/>
                      </a:endParaRPr>
                    </a:p>
                  </a:txBody>
                  <a:tcPr marL="60466" marR="6046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1000">
                        <a:solidFill>
                          <a:schemeClr val="accent6"/>
                        </a:solidFill>
                        <a:latin typeface="Arial"/>
                        <a:ea typeface="Times New Roman"/>
                        <a:cs typeface="Times New Roman"/>
                      </a:endParaRPr>
                    </a:p>
                  </a:txBody>
                  <a:tcPr marL="60466" marR="6046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dirty="0">
                          <a:solidFill>
                            <a:schemeClr val="accent6"/>
                          </a:solidFill>
                          <a:latin typeface="Arial"/>
                          <a:ea typeface="Times New Roman"/>
                          <a:cs typeface="Times New Roman"/>
                        </a:rPr>
                        <a:t>Besonders geeignet sind Standorte, die </a:t>
                      </a:r>
                      <a:r>
                        <a:rPr lang="de-DE" sz="1000" dirty="0" err="1">
                          <a:solidFill>
                            <a:schemeClr val="accent6"/>
                          </a:solidFill>
                          <a:latin typeface="Arial"/>
                          <a:ea typeface="Times New Roman"/>
                          <a:cs typeface="Times New Roman"/>
                        </a:rPr>
                        <a:t>verkehrlich</a:t>
                      </a:r>
                      <a:r>
                        <a:rPr lang="de-DE" sz="1000" dirty="0">
                          <a:solidFill>
                            <a:schemeClr val="accent6"/>
                          </a:solidFill>
                          <a:latin typeface="Arial"/>
                          <a:ea typeface="Times New Roman"/>
                          <a:cs typeface="Times New Roman"/>
                        </a:rPr>
                        <a:t> (ÖV) bereits gut angebunden und für zusätzliche Verkehre noch aufnahmefähig sind und die eine Nutzung nachhaltiger Verkehrsmittel (ÖV, Rad) ermöglichen.</a:t>
                      </a:r>
                    </a:p>
                  </a:txBody>
                  <a:tcPr marL="60466" marR="6046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69268">
                <a:tc>
                  <a:txBody>
                    <a:bodyPr/>
                    <a:lstStyle/>
                    <a:p>
                      <a:pPr>
                        <a:spcAft>
                          <a:spcPts val="0"/>
                        </a:spcAft>
                      </a:pPr>
                      <a:endParaRPr lang="de-DE" sz="1000">
                        <a:solidFill>
                          <a:schemeClr val="accent6"/>
                        </a:solidFill>
                        <a:latin typeface="Arial"/>
                        <a:ea typeface="Times New Roman"/>
                        <a:cs typeface="Times New Roman"/>
                      </a:endParaRPr>
                    </a:p>
                  </a:txBody>
                  <a:tcPr marL="60466" marR="6046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1000">
                        <a:solidFill>
                          <a:schemeClr val="accent6"/>
                        </a:solidFill>
                        <a:latin typeface="Arial"/>
                        <a:ea typeface="Times New Roman"/>
                        <a:cs typeface="Times New Roman"/>
                      </a:endParaRPr>
                    </a:p>
                  </a:txBody>
                  <a:tcPr marL="60466" marR="6046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chemeClr val="accent6"/>
                          </a:solidFill>
                          <a:latin typeface="Arial"/>
                          <a:ea typeface="Times New Roman"/>
                          <a:cs typeface="Times New Roman"/>
                        </a:rPr>
                        <a:t>Unter: Zusammenarbeit zwischen Berlin und dem Berliner Umland:</a:t>
                      </a:r>
                    </a:p>
                    <a:p>
                      <a:pPr>
                        <a:spcAft>
                          <a:spcPts val="0"/>
                        </a:spcAft>
                      </a:pPr>
                      <a:r>
                        <a:rPr lang="de-DE" sz="1000">
                          <a:solidFill>
                            <a:schemeClr val="accent6"/>
                          </a:solidFill>
                          <a:latin typeface="Arial"/>
                          <a:ea typeface="Times New Roman"/>
                          <a:cs typeface="Times New Roman"/>
                        </a:rPr>
                        <a:t>Regionalparks – Die Erfolge sind insbesondere im Bereich der touristischen Angebote (Radverkehr) und bei der Aufwertung der Kulturlandschaft zu verzeichnen. Die Radroute „Rund um Berlin“ verknüpft alle Regionalparks und ist eine nachgefragte Ergänzung zum bestehenden Radwegesystem aus Fernradwegen und regionalen Radwegen.</a:t>
                      </a:r>
                    </a:p>
                  </a:txBody>
                  <a:tcPr marL="60466" marR="6046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chemeClr val="accent6"/>
                          </a:solidFill>
                          <a:latin typeface="Arial"/>
                          <a:ea typeface="Times New Roman"/>
                          <a:cs typeface="Times New Roman"/>
                        </a:rPr>
                        <a:t>Unter: Zusammenarbeit zwischen Berlin und dem Berliner Umland:</a:t>
                      </a:r>
                    </a:p>
                    <a:p>
                      <a:pPr>
                        <a:spcAft>
                          <a:spcPts val="0"/>
                        </a:spcAft>
                      </a:pPr>
                      <a:r>
                        <a:rPr lang="de-DE" sz="1000">
                          <a:solidFill>
                            <a:schemeClr val="accent6"/>
                          </a:solidFill>
                          <a:latin typeface="Arial"/>
                          <a:ea typeface="Times New Roman"/>
                          <a:cs typeface="Times New Roman"/>
                        </a:rPr>
                        <a:t>Regionalparks – Die Erfolge sind insbesondere im Bereich der touristischen Angebote (Radverkehr) und bei der Aufwertung der Kulturlandschaft zu verzeichnen. Die Radroute „Rund um Berlin“ verknüpft alle Regionalparks und ist eine nachgefragte Ergänzung zum bestehenden Radwegesystem aus Fernradwegen und regionalen Radwegen.</a:t>
                      </a:r>
                    </a:p>
                  </a:txBody>
                  <a:tcPr marL="60466" marR="6046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034634">
                <a:tc>
                  <a:txBody>
                    <a:bodyPr/>
                    <a:lstStyle/>
                    <a:p>
                      <a:pPr>
                        <a:spcAft>
                          <a:spcPts val="0"/>
                        </a:spcAft>
                      </a:pPr>
                      <a:endParaRPr lang="de-DE" sz="1000">
                        <a:solidFill>
                          <a:schemeClr val="accent6"/>
                        </a:solidFill>
                        <a:latin typeface="Arial"/>
                        <a:ea typeface="Times New Roman"/>
                        <a:cs typeface="Times New Roman"/>
                      </a:endParaRPr>
                    </a:p>
                  </a:txBody>
                  <a:tcPr marL="60466" marR="60466"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000">
                          <a:solidFill>
                            <a:schemeClr val="accent6"/>
                          </a:solidFill>
                          <a:latin typeface="Arial"/>
                          <a:ea typeface="Times New Roman"/>
                          <a:cs typeface="Times New Roman"/>
                        </a:rPr>
                        <a:t>Maßnahmen zur Verkehrsverlagerung, Verkehrsberuhigung, zum Abbau von Lärmbelästigungen, Bau von Radwegen usw. können Verkehrsbelastungen innerhalb von Städten und Orten reduzieren.</a:t>
                      </a:r>
                    </a:p>
                  </a:txBody>
                  <a:tcPr marL="60466" marR="6046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1000">
                        <a:solidFill>
                          <a:schemeClr val="accent6"/>
                        </a:solidFill>
                        <a:latin typeface="Arial"/>
                        <a:ea typeface="Times New Roman"/>
                        <a:cs typeface="Times New Roman"/>
                      </a:endParaRPr>
                    </a:p>
                  </a:txBody>
                  <a:tcPr marL="60466" marR="60466"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de-DE" sz="1000" dirty="0">
                        <a:solidFill>
                          <a:schemeClr val="accent6"/>
                        </a:solidFill>
                        <a:latin typeface="Arial"/>
                        <a:ea typeface="Times New Roman"/>
                        <a:cs typeface="Times New Roman"/>
                      </a:endParaRPr>
                    </a:p>
                  </a:txBody>
                  <a:tcPr marL="60466" marR="60466"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
        <p:nvSpPr>
          <p:cNvPr id="26627" name="Rectangle 3"/>
          <p:cNvSpPr>
            <a:spLocks noGrp="1" noChangeArrowheads="1"/>
          </p:cNvSpPr>
          <p:nvPr>
            <p:ph type="body" idx="1"/>
          </p:nvPr>
        </p:nvSpPr>
        <p:spPr/>
        <p:txBody>
          <a:bodyPr/>
          <a:lstStyle/>
          <a:p>
            <a:pPr>
              <a:buFontTx/>
              <a:buChar char="-"/>
            </a:pPr>
            <a:r>
              <a:rPr lang="de-DE" i="1" dirty="0"/>
              <a:t>Kann der LEP HR Impulse für eine MIV-reduzierte schienengestützte Siedlungsentwicklung geben ... ... und dabei „fahrradfreundliche“ Verkehrsstrukturen besonders belohnen?</a:t>
            </a:r>
          </a:p>
          <a:p>
            <a:pPr>
              <a:buNone/>
            </a:pPr>
            <a:endParaRPr lang="de-DE" i="1" dirty="0"/>
          </a:p>
          <a:p>
            <a:pPr>
              <a:buNone/>
            </a:pPr>
            <a:r>
              <a:rPr lang="de-DE" dirty="0"/>
              <a:t>Siedlungsentwicklungsbonus für den Umweltverbund</a:t>
            </a:r>
          </a:p>
          <a:p>
            <a:pPr>
              <a:buNone/>
            </a:pPr>
            <a:r>
              <a:rPr lang="de-DE" dirty="0"/>
              <a:t>Siedlungsentwicklungsbonus – in Abhängigkeit von der Infrastruktur</a:t>
            </a:r>
          </a:p>
          <a:p>
            <a:pPr>
              <a:buNone/>
            </a:pPr>
            <a:r>
              <a:rPr lang="de-DE" dirty="0"/>
              <a:t>Belohnung, für die Gemeinden, die in ihre Schnittstellen zum SPNV und in ihre Fahrradinfrastruktur investieren bzw. investiert haben!</a:t>
            </a:r>
          </a:p>
          <a:p>
            <a:pPr>
              <a:buNone/>
            </a:pPr>
            <a:r>
              <a:rPr lang="de-DE" dirty="0"/>
              <a:t>Park &amp; Ride / Bike &amp; Ride – Konzepte auf Landesebene</a:t>
            </a:r>
          </a:p>
          <a:p>
            <a:pPr>
              <a:buNone/>
            </a:pPr>
            <a:r>
              <a:rPr lang="de-DE" dirty="0"/>
              <a:t>Vorbereitung von Radverkehrsachsen und Umweltverbundachsen</a:t>
            </a:r>
          </a:p>
          <a:p>
            <a:endParaRPr lang="de-DE" dirty="0"/>
          </a:p>
          <a:p>
            <a:pPr>
              <a:buNone/>
            </a:pPr>
            <a:endParaRPr lang="de-DE"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26627" name="Rectangle 3"/>
          <p:cNvSpPr>
            <a:spLocks noGrp="1" noChangeArrowheads="1"/>
          </p:cNvSpPr>
          <p:nvPr>
            <p:ph type="body" idx="1"/>
          </p:nvPr>
        </p:nvSpPr>
        <p:spPr/>
        <p:txBody>
          <a:bodyPr/>
          <a:lstStyle/>
          <a:p>
            <a:r>
              <a:rPr lang="de-DE" i="1" dirty="0"/>
              <a:t>Wie kann so etwas aussehen?</a:t>
            </a:r>
          </a:p>
          <a:p>
            <a:pPr marL="0">
              <a:buNone/>
            </a:pPr>
            <a:r>
              <a:rPr lang="de-DE" dirty="0"/>
              <a:t>„Wir schlagen daher vor, einen </a:t>
            </a:r>
            <a:r>
              <a:rPr lang="de-DE" dirty="0">
                <a:solidFill>
                  <a:srgbClr val="FF0000"/>
                </a:solidFill>
              </a:rPr>
              <a:t>zusätzlichen Entwicklungsbonus </a:t>
            </a:r>
            <a:r>
              <a:rPr lang="de-DE" dirty="0"/>
              <a:t>von fünf Prozent des Wohnungsbestandes einzuräumen, </a:t>
            </a:r>
            <a:r>
              <a:rPr lang="de-DE" dirty="0">
                <a:solidFill>
                  <a:srgbClr val="FF0000"/>
                </a:solidFill>
              </a:rPr>
              <a:t>für Ortsteile, die innerhalb von 15 Minuten mit dem Fahrrad von einem Schienenhaltepunkt zu erreichen sind</a:t>
            </a:r>
            <a:r>
              <a:rPr lang="de-DE" dirty="0"/>
              <a:t>, aber nur wenn diese </a:t>
            </a:r>
            <a:r>
              <a:rPr lang="de-DE" dirty="0">
                <a:solidFill>
                  <a:srgbClr val="FF0000"/>
                </a:solidFill>
              </a:rPr>
              <a:t>über spezielle Radverkehrsanlagen </a:t>
            </a:r>
            <a:r>
              <a:rPr lang="de-DE" dirty="0"/>
              <a:t>(z.B. Fahrradstraßen, Radwege, Fahrradstreifen, Schutzstreifen – </a:t>
            </a:r>
            <a:r>
              <a:rPr lang="de-DE" dirty="0" err="1"/>
              <a:t>innerorts</a:t>
            </a:r>
            <a:r>
              <a:rPr lang="de-DE" dirty="0"/>
              <a:t> auch Tempo 30-Zonen und verkehrsberuhigte Bereiche) mit dem Schienenhaltepunkt verbunden sind. Da sich die Attraktivität dieser Wohnstandorte aus der Möglichkeit begründet, den </a:t>
            </a:r>
            <a:r>
              <a:rPr lang="de-DE" dirty="0">
                <a:solidFill>
                  <a:srgbClr val="FF0000"/>
                </a:solidFill>
              </a:rPr>
              <a:t>Wohnungsmarkt im Kern der Metropole zu entlasten</a:t>
            </a:r>
            <a:r>
              <a:rPr lang="de-DE" dirty="0"/>
              <a:t>, sollte dies insgesamt auf Ortsteile beschränkt werden, für die die </a:t>
            </a:r>
            <a:r>
              <a:rPr lang="de-DE" dirty="0">
                <a:solidFill>
                  <a:srgbClr val="FF0000"/>
                </a:solidFill>
              </a:rPr>
              <a:t>Gesamtreisezeit aus Bahnfahrt und Fahrradfahrt maximal 60 Minuten </a:t>
            </a:r>
            <a:r>
              <a:rPr lang="de-DE" dirty="0"/>
              <a:t>beträgt.“</a:t>
            </a:r>
          </a:p>
          <a:p>
            <a:pPr>
              <a:buNone/>
            </a:pPr>
            <a:r>
              <a:rPr lang="de-DE" dirty="0"/>
              <a:t>(aus der Stellungnahme der AGFK zum LEP HR, 1. Entwurf)</a:t>
            </a:r>
          </a:p>
          <a:p>
            <a:pPr>
              <a:buNone/>
            </a:pPr>
            <a:endParaRPr lang="de-DE" dirty="0"/>
          </a:p>
          <a:p>
            <a:pPr>
              <a:buNone/>
            </a:pPr>
            <a:endParaRPr lang="de-DE"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rafik 3" descr="lep hr Ziel 60 Minuten .jpg"/>
          <p:cNvPicPr>
            <a:picLocks noChangeAspect="1"/>
          </p:cNvPicPr>
          <p:nvPr/>
        </p:nvPicPr>
        <p:blipFill>
          <a:blip r:embed="rId2" cstate="print"/>
          <a:srcRect/>
          <a:stretch>
            <a:fillRect/>
          </a:stretch>
        </p:blipFill>
        <p:spPr bwMode="auto">
          <a:xfrm>
            <a:off x="827088" y="0"/>
            <a:ext cx="9144000" cy="6467475"/>
          </a:xfrm>
          <a:prstGeom prst="rect">
            <a:avLst/>
          </a:prstGeom>
          <a:noFill/>
          <a:ln w="9525">
            <a:noFill/>
            <a:miter lim="800000"/>
            <a:headEnd/>
            <a:tailEnd/>
          </a:ln>
        </p:spPr>
      </p:pic>
      <p:sp>
        <p:nvSpPr>
          <p:cNvPr id="3" name="Rectangle 3"/>
          <p:cNvSpPr txBox="1">
            <a:spLocks noChangeArrowheads="1"/>
          </p:cNvSpPr>
          <p:nvPr/>
        </p:nvSpPr>
        <p:spPr bwMode="auto">
          <a:xfrm>
            <a:off x="304800" y="1676400"/>
            <a:ext cx="8077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r>
              <a:rPr kumimoji="0" lang="de-DE" sz="2000" b="0" i="1" u="none" strike="noStrike" kern="0" cap="none" spc="0" normalizeH="0" baseline="0" noProof="0" dirty="0">
                <a:ln>
                  <a:noFill/>
                </a:ln>
                <a:solidFill>
                  <a:schemeClr val="accent2"/>
                </a:solidFill>
                <a:effectLst/>
                <a:uLnTx/>
                <a:uFillTx/>
                <a:latin typeface="+mn-lt"/>
                <a:ea typeface="+mn-ea"/>
                <a:cs typeface="+mn-cs"/>
              </a:rPr>
              <a:t>Was bedeutet</a:t>
            </a:r>
            <a:r>
              <a:rPr kumimoji="0" lang="de-DE" sz="2000" b="0" i="1" u="none" strike="noStrike" kern="0" cap="none" spc="0" normalizeH="0" noProof="0" dirty="0">
                <a:ln>
                  <a:noFill/>
                </a:ln>
                <a:solidFill>
                  <a:schemeClr val="accent2"/>
                </a:solidFill>
                <a:effectLst/>
                <a:uLnTx/>
                <a:uFillTx/>
                <a:latin typeface="+mn-lt"/>
                <a:ea typeface="+mn-ea"/>
                <a:cs typeface="+mn-cs"/>
              </a:rPr>
              <a:t> dies?</a:t>
            </a:r>
            <a:endParaRPr kumimoji="0" lang="de-DE" sz="2000" b="0" i="1"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p:txBody>
      </p:sp>
      <p:pic>
        <p:nvPicPr>
          <p:cNvPr id="4" name="Picture 2" descr="V:\Landesplanung\LEP HR\fertige Stellungnahme\Neuer Siedlungsbereich mit Städtekranzstädten.jpg">
            <a:extLst>
              <a:ext uri="{FF2B5EF4-FFF2-40B4-BE49-F238E27FC236}">
                <a16:creationId xmlns:a16="http://schemas.microsoft.com/office/drawing/2014/main" xmlns="" id="{B08A40EB-96BE-4204-BA40-8102CD695C4B}"/>
              </a:ext>
            </a:extLst>
          </p:cNvPr>
          <p:cNvPicPr>
            <a:picLocks noChangeAspect="1" noChangeArrowheads="1"/>
          </p:cNvPicPr>
          <p:nvPr/>
        </p:nvPicPr>
        <p:blipFill>
          <a:blip r:embed="rId3" cstate="print"/>
          <a:srcRect/>
          <a:stretch>
            <a:fillRect/>
          </a:stretch>
        </p:blipFill>
        <p:spPr bwMode="auto">
          <a:xfrm>
            <a:off x="2123728" y="5012977"/>
            <a:ext cx="2036045" cy="15413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de-DE" dirty="0"/>
              <a:t>Stärkung fahrradfreundlicher Strukturen – </a:t>
            </a:r>
            <a:br>
              <a:rPr lang="de-DE" dirty="0"/>
            </a:br>
            <a:r>
              <a:rPr lang="de-DE" dirty="0"/>
              <a:t>Gedanken zur Landesentwicklungsplanung</a:t>
            </a:r>
          </a:p>
        </p:txBody>
      </p:sp>
      <p:sp>
        <p:nvSpPr>
          <p:cNvPr id="7171" name="Rectangle 1027"/>
          <p:cNvSpPr>
            <a:spLocks noGrp="1" noChangeArrowheads="1"/>
          </p:cNvSpPr>
          <p:nvPr>
            <p:ph type="body" idx="1"/>
          </p:nvPr>
        </p:nvSpPr>
        <p:spPr>
          <a:xfrm>
            <a:off x="251520" y="1844824"/>
            <a:ext cx="8077200" cy="4419600"/>
          </a:xfrm>
        </p:spPr>
        <p:txBody>
          <a:bodyPr/>
          <a:lstStyle/>
          <a:p>
            <a:r>
              <a:rPr lang="de-DE" i="1" dirty="0"/>
              <a:t>Fragen zur Steuerung der Siedlungsentwicklung durch den Landesentwicklungsplan</a:t>
            </a:r>
          </a:p>
          <a:p>
            <a:endParaRPr lang="de-DE" i="1" dirty="0"/>
          </a:p>
          <a:p>
            <a:pPr>
              <a:buFontTx/>
              <a:buChar char="-"/>
            </a:pPr>
            <a:r>
              <a:rPr lang="de-DE" dirty="0"/>
              <a:t> Kann der LEP HR Impulse für eine MIV-reduzierte schienengestützte Siedlungsentwicklung geben ...</a:t>
            </a:r>
          </a:p>
          <a:p>
            <a:pPr>
              <a:buFontTx/>
              <a:buChar char="-"/>
            </a:pPr>
            <a:r>
              <a:rPr lang="de-DE" dirty="0"/>
              <a:t> ... und dabei „fahrradfreundliche“ Verkehrsstrukturen besonders belohnen?</a:t>
            </a:r>
          </a:p>
          <a:p>
            <a:endParaRPr lang="de-DE"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Grafik 3" descr="LEP Karte Schienenhaltepunkte.jpg"/>
          <p:cNvPicPr>
            <a:picLocks noChangeAspect="1"/>
          </p:cNvPicPr>
          <p:nvPr/>
        </p:nvPicPr>
        <p:blipFill>
          <a:blip r:embed="rId2" cstate="print"/>
          <a:srcRect/>
          <a:stretch>
            <a:fillRect/>
          </a:stretch>
        </p:blipFill>
        <p:spPr bwMode="auto">
          <a:xfrm>
            <a:off x="3707904" y="0"/>
            <a:ext cx="4848225" cy="6858000"/>
          </a:xfrm>
          <a:prstGeom prst="rect">
            <a:avLst/>
          </a:prstGeom>
          <a:noFill/>
          <a:ln w="9525">
            <a:noFill/>
            <a:miter lim="800000"/>
            <a:headEnd/>
            <a:tailEnd/>
          </a:ln>
        </p:spPr>
      </p:pic>
      <p:sp>
        <p:nvSpPr>
          <p:cNvPr id="3" name="Rectangle 3"/>
          <p:cNvSpPr txBox="1">
            <a:spLocks noChangeArrowheads="1"/>
          </p:cNvSpPr>
          <p:nvPr/>
        </p:nvSpPr>
        <p:spPr bwMode="auto">
          <a:xfrm>
            <a:off x="304800" y="1676400"/>
            <a:ext cx="3259088"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Char char="§"/>
              <a:tabLst/>
              <a:defRPr/>
            </a:pPr>
            <a:r>
              <a:rPr kumimoji="0" lang="de-DE" sz="2000" b="0" i="1" u="none" strike="noStrike" kern="0" cap="none" spc="0" normalizeH="0" baseline="0" noProof="0" dirty="0">
                <a:ln>
                  <a:noFill/>
                </a:ln>
                <a:solidFill>
                  <a:schemeClr val="accent2"/>
                </a:solidFill>
                <a:effectLst/>
                <a:uLnTx/>
                <a:uFillTx/>
                <a:latin typeface="+mn-lt"/>
                <a:ea typeface="+mn-ea"/>
                <a:cs typeface="+mn-cs"/>
              </a:rPr>
              <a:t>Was bedeutet</a:t>
            </a:r>
            <a:r>
              <a:rPr kumimoji="0" lang="de-DE" sz="2000" b="0" i="1" u="none" strike="noStrike" kern="0" cap="none" spc="0" normalizeH="0" noProof="0" dirty="0">
                <a:ln>
                  <a:noFill/>
                </a:ln>
                <a:solidFill>
                  <a:schemeClr val="accent2"/>
                </a:solidFill>
                <a:effectLst/>
                <a:uLnTx/>
                <a:uFillTx/>
                <a:latin typeface="+mn-lt"/>
                <a:ea typeface="+mn-ea"/>
                <a:cs typeface="+mn-cs"/>
              </a:rPr>
              <a:t> dies?</a:t>
            </a:r>
          </a:p>
          <a:p>
            <a:pPr marR="0" lvl="0" indent="-342900" algn="l" defTabSz="914400" rtl="0" eaLnBrk="0" fontAlgn="base" latinLnBrk="0" hangingPunct="0">
              <a:lnSpc>
                <a:spcPct val="100000"/>
              </a:lnSpc>
              <a:spcBef>
                <a:spcPct val="60000"/>
              </a:spcBef>
              <a:spcAft>
                <a:spcPct val="0"/>
              </a:spcAft>
              <a:buClr>
                <a:srgbClr val="0099FF"/>
              </a:buClr>
              <a:buSzTx/>
              <a:tabLst/>
              <a:defRPr/>
            </a:pPr>
            <a:endParaRPr kumimoji="0" lang="de-DE" sz="2000" i="1" kern="0" baseline="0" dirty="0">
              <a:latin typeface="+mn-lt"/>
              <a:cs typeface="+mn-cs"/>
            </a:endParaRPr>
          </a:p>
          <a:p>
            <a:pPr marR="0" lvl="0" indent="-342900" algn="l" defTabSz="914400" rtl="0" eaLnBrk="0" fontAlgn="base" latinLnBrk="0" hangingPunct="0">
              <a:lnSpc>
                <a:spcPct val="100000"/>
              </a:lnSpc>
              <a:spcBef>
                <a:spcPct val="60000"/>
              </a:spcBef>
              <a:spcAft>
                <a:spcPct val="0"/>
              </a:spcAft>
              <a:buClr>
                <a:srgbClr val="0099FF"/>
              </a:buClr>
              <a:buSzTx/>
              <a:tabLst/>
              <a:defRPr/>
            </a:pPr>
            <a:r>
              <a:rPr kumimoji="0" lang="de-DE" sz="2000" i="1" kern="0" baseline="0" dirty="0">
                <a:latin typeface="+mn-lt"/>
                <a:cs typeface="+mn-cs"/>
              </a:rPr>
              <a:t>Beispiel Entwicklungsachse</a:t>
            </a:r>
            <a:r>
              <a:rPr kumimoji="0" lang="de-DE" sz="2000" i="1" kern="0" dirty="0">
                <a:latin typeface="+mn-lt"/>
                <a:cs typeface="+mn-cs"/>
              </a:rPr>
              <a:t> Anhalter Bahn</a:t>
            </a:r>
            <a:endParaRPr kumimoji="0" lang="de-DE" sz="2000" b="0" i="1"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a:p>
            <a:pPr marL="342900" marR="0" lvl="0" indent="-342900" algn="l" defTabSz="914400" rtl="0" eaLnBrk="0" fontAlgn="base" latinLnBrk="0" hangingPunct="0">
              <a:lnSpc>
                <a:spcPct val="100000"/>
              </a:lnSpc>
              <a:spcBef>
                <a:spcPct val="60000"/>
              </a:spcBef>
              <a:spcAft>
                <a:spcPct val="0"/>
              </a:spcAft>
              <a:buClr>
                <a:srgbClr val="0099FF"/>
              </a:buClr>
              <a:buSzTx/>
              <a:buFont typeface="Wingdings" pitchFamily="2" charset="2"/>
              <a:buNone/>
              <a:tabLst/>
              <a:defRPr/>
            </a:pPr>
            <a:endParaRPr kumimoji="0" lang="de-DE" sz="2000" b="0" i="0" u="none" strike="noStrike" kern="0" cap="none" spc="0" normalizeH="0" baseline="0" noProof="0" dirty="0">
              <a:ln>
                <a:noFill/>
              </a:ln>
              <a:solidFill>
                <a:schemeClr val="accent2"/>
              </a:solidFill>
              <a:effectLst/>
              <a:uLnTx/>
              <a:uFillTx/>
              <a:latin typeface="+mn-lt"/>
              <a:ea typeface="+mn-ea"/>
              <a:cs typeface="+mn-cs"/>
            </a:endParaRPr>
          </a:p>
        </p:txBody>
      </p:sp>
      <p:pic>
        <p:nvPicPr>
          <p:cNvPr id="4" name="Picture 2" descr="V:\Landesplanung\LEP HR\fertige Stellungnahme\Neuer Siedlungsbereich mit Städtekranzstädten.jpg">
            <a:extLst>
              <a:ext uri="{FF2B5EF4-FFF2-40B4-BE49-F238E27FC236}">
                <a16:creationId xmlns:a16="http://schemas.microsoft.com/office/drawing/2014/main" xmlns="" id="{2167EDED-1174-4413-B3B1-469DCEEFE2A6}"/>
              </a:ext>
            </a:extLst>
          </p:cNvPr>
          <p:cNvPicPr>
            <a:picLocks noChangeAspect="1" noChangeArrowheads="1"/>
          </p:cNvPicPr>
          <p:nvPr/>
        </p:nvPicPr>
        <p:blipFill>
          <a:blip r:embed="rId3" cstate="print"/>
          <a:srcRect/>
          <a:stretch>
            <a:fillRect/>
          </a:stretch>
        </p:blipFill>
        <p:spPr bwMode="auto">
          <a:xfrm>
            <a:off x="1259632" y="4941168"/>
            <a:ext cx="2036045" cy="1541315"/>
          </a:xfrm>
          <a:prstGeom prst="rect">
            <a:avLst/>
          </a:prstGeom>
          <a:noFill/>
          <a:ln w="9525">
            <a:noFill/>
            <a:miter lim="800000"/>
            <a:headEnd/>
            <a:tailEnd/>
          </a:ln>
        </p:spPr>
      </p:pic>
      <p:sp>
        <p:nvSpPr>
          <p:cNvPr id="2" name="Ellipse 1">
            <a:extLst>
              <a:ext uri="{FF2B5EF4-FFF2-40B4-BE49-F238E27FC236}">
                <a16:creationId xmlns:a16="http://schemas.microsoft.com/office/drawing/2014/main" xmlns="" id="{484D2F24-B5BB-43AD-B371-9829E6A53663}"/>
              </a:ext>
            </a:extLst>
          </p:cNvPr>
          <p:cNvSpPr/>
          <p:nvPr/>
        </p:nvSpPr>
        <p:spPr bwMode="auto">
          <a:xfrm>
            <a:off x="1907704" y="5805264"/>
            <a:ext cx="288032" cy="2907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600" b="0" i="0" u="none" strike="noStrike" cap="none" normalizeH="0" baseline="0">
              <a:ln>
                <a:noFill/>
              </a:ln>
              <a:solidFill>
                <a:schemeClr val="accent2"/>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pic>
        <p:nvPicPr>
          <p:cNvPr id="20484" name="Picture 4"/>
          <p:cNvPicPr>
            <a:picLocks noChangeAspect="1" noChangeArrowheads="1"/>
          </p:cNvPicPr>
          <p:nvPr/>
        </p:nvPicPr>
        <p:blipFill>
          <a:blip r:embed="rId2" cstate="print"/>
          <a:srcRect/>
          <a:stretch>
            <a:fillRect/>
          </a:stretch>
        </p:blipFill>
        <p:spPr bwMode="auto">
          <a:xfrm>
            <a:off x="3563888" y="1556792"/>
            <a:ext cx="5139804" cy="3848304"/>
          </a:xfrm>
          <a:prstGeom prst="rect">
            <a:avLst/>
          </a:prstGeom>
          <a:noFill/>
          <a:ln w="9525">
            <a:noFill/>
            <a:miter lim="800000"/>
            <a:headEnd/>
            <a:tailEnd/>
          </a:ln>
        </p:spPr>
      </p:pic>
      <p:pic>
        <p:nvPicPr>
          <p:cNvPr id="20486" name="Picture 6" descr="Bildergebnis für mobilitätskonferenz berlin-brandenburg">
            <a:hlinkClick r:id="rId3"/>
          </p:cNvPr>
          <p:cNvPicPr>
            <a:picLocks noChangeAspect="1" noChangeArrowheads="1"/>
          </p:cNvPicPr>
          <p:nvPr/>
        </p:nvPicPr>
        <p:blipFill>
          <a:blip r:embed="rId4" cstate="print"/>
          <a:srcRect/>
          <a:stretch>
            <a:fillRect/>
          </a:stretch>
        </p:blipFill>
        <p:spPr bwMode="auto">
          <a:xfrm>
            <a:off x="539552" y="5589240"/>
            <a:ext cx="4524375" cy="857251"/>
          </a:xfrm>
          <a:prstGeom prst="rect">
            <a:avLst/>
          </a:prstGeom>
          <a:noFill/>
        </p:spPr>
      </p:pic>
      <p:sp>
        <p:nvSpPr>
          <p:cNvPr id="6" name="Ellipse 5"/>
          <p:cNvSpPr/>
          <p:nvPr/>
        </p:nvSpPr>
        <p:spPr bwMode="auto">
          <a:xfrm>
            <a:off x="6516216" y="2996952"/>
            <a:ext cx="2160240" cy="12241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600" b="0" i="0" u="none" strike="noStrike" cap="none" normalizeH="0" baseline="0">
              <a:ln>
                <a:noFill/>
              </a:ln>
              <a:solidFill>
                <a:schemeClr val="accent2"/>
              </a:solidFill>
              <a:effectLst/>
              <a:latin typeface="Arial" charset="0"/>
              <a:cs typeface="Arial" charset="0"/>
            </a:endParaRPr>
          </a:p>
        </p:txBody>
      </p:sp>
      <p:sp>
        <p:nvSpPr>
          <p:cNvPr id="20483" name="Rectangle 3"/>
          <p:cNvSpPr>
            <a:spLocks noGrp="1" noChangeArrowheads="1"/>
          </p:cNvSpPr>
          <p:nvPr>
            <p:ph type="body" idx="1"/>
          </p:nvPr>
        </p:nvSpPr>
        <p:spPr/>
        <p:txBody>
          <a:bodyPr/>
          <a:lstStyle/>
          <a:p>
            <a:pPr>
              <a:spcBef>
                <a:spcPts val="0"/>
              </a:spcBef>
              <a:buNone/>
            </a:pPr>
            <a:r>
              <a:rPr lang="de-DE" dirty="0"/>
              <a:t>Mobilitätskonferenz</a:t>
            </a:r>
          </a:p>
          <a:p>
            <a:pPr>
              <a:spcBef>
                <a:spcPts val="0"/>
              </a:spcBef>
              <a:buNone/>
            </a:pPr>
            <a:r>
              <a:rPr lang="de-DE" dirty="0"/>
              <a:t>Berlin-Brandenburg</a:t>
            </a:r>
          </a:p>
          <a:p>
            <a:pPr>
              <a:spcBef>
                <a:spcPts val="0"/>
              </a:spcBef>
              <a:buNone/>
            </a:pPr>
            <a:r>
              <a:rPr lang="de-DE" dirty="0"/>
              <a:t>11.12.2017 in Potsdam</a:t>
            </a:r>
          </a:p>
          <a:p>
            <a:pPr>
              <a:spcBef>
                <a:spcPts val="0"/>
              </a:spcBef>
              <a:buNone/>
            </a:pPr>
            <a:endParaRPr lang="de-DE" dirty="0"/>
          </a:p>
          <a:p>
            <a:pPr>
              <a:spcBef>
                <a:spcPts val="0"/>
              </a:spcBef>
              <a:buNone/>
            </a:pPr>
            <a:r>
              <a:rPr lang="de-DE" sz="1400" dirty="0"/>
              <a:t>Berlin:</a:t>
            </a:r>
          </a:p>
          <a:p>
            <a:pPr>
              <a:spcBef>
                <a:spcPts val="0"/>
              </a:spcBef>
              <a:buNone/>
            </a:pPr>
            <a:r>
              <a:rPr lang="de-DE" sz="1400" dirty="0"/>
              <a:t>Entwicklung entlang der </a:t>
            </a:r>
          </a:p>
          <a:p>
            <a:pPr>
              <a:spcBef>
                <a:spcPts val="0"/>
              </a:spcBef>
              <a:buNone/>
            </a:pPr>
            <a:r>
              <a:rPr lang="de-DE" sz="1400" dirty="0"/>
              <a:t>SPNV-Achsen vs. Verkehrskollaps in Berlin</a:t>
            </a:r>
          </a:p>
          <a:p>
            <a:pPr>
              <a:spcBef>
                <a:spcPts val="0"/>
              </a:spcBef>
              <a:buNone/>
            </a:pPr>
            <a:endParaRPr lang="de-DE" sz="1400" dirty="0"/>
          </a:p>
          <a:p>
            <a:pPr>
              <a:spcBef>
                <a:spcPts val="0"/>
              </a:spcBef>
              <a:buNone/>
            </a:pPr>
            <a:r>
              <a:rPr lang="de-DE" sz="1400" dirty="0"/>
              <a:t>Hamburg:</a:t>
            </a:r>
          </a:p>
          <a:p>
            <a:pPr>
              <a:spcBef>
                <a:spcPts val="0"/>
              </a:spcBef>
              <a:buNone/>
            </a:pPr>
            <a:r>
              <a:rPr lang="de-DE" sz="1400" dirty="0"/>
              <a:t>Park &amp; Ride / Bike &amp; Ride – Konzepte,</a:t>
            </a:r>
          </a:p>
          <a:p>
            <a:pPr>
              <a:spcBef>
                <a:spcPts val="0"/>
              </a:spcBef>
              <a:buNone/>
            </a:pPr>
            <a:r>
              <a:rPr lang="de-DE" sz="1400" dirty="0"/>
              <a:t>Erreichbarkeitsanalysen als</a:t>
            </a:r>
          </a:p>
          <a:p>
            <a:pPr>
              <a:spcBef>
                <a:spcPts val="0"/>
              </a:spcBef>
              <a:buNone/>
            </a:pPr>
            <a:r>
              <a:rPr lang="de-DE" sz="1400" dirty="0"/>
              <a:t>zentrale Aufgaben</a:t>
            </a:r>
          </a:p>
          <a:p>
            <a:pPr>
              <a:spcBef>
                <a:spcPts val="0"/>
              </a:spcBef>
              <a:buNone/>
            </a:pPr>
            <a:r>
              <a:rPr lang="de-DE" sz="1400" dirty="0"/>
              <a:t>(Berlin / Brandenburg: Aufgaben der</a:t>
            </a:r>
          </a:p>
          <a:p>
            <a:pPr>
              <a:spcBef>
                <a:spcPts val="0"/>
              </a:spcBef>
              <a:buNone/>
            </a:pPr>
            <a:r>
              <a:rPr lang="de-DE" sz="1400" dirty="0"/>
              <a:t> Kommunen)</a:t>
            </a:r>
          </a:p>
        </p:txBody>
      </p:sp>
      <p:sp>
        <p:nvSpPr>
          <p:cNvPr id="7" name="Textfeld 6"/>
          <p:cNvSpPr txBox="1"/>
          <p:nvPr/>
        </p:nvSpPr>
        <p:spPr>
          <a:xfrm>
            <a:off x="6660232" y="5445224"/>
            <a:ext cx="1806905" cy="461665"/>
          </a:xfrm>
          <a:prstGeom prst="rect">
            <a:avLst/>
          </a:prstGeom>
          <a:noFill/>
        </p:spPr>
        <p:txBody>
          <a:bodyPr wrap="none" rtlCol="0">
            <a:spAutoFit/>
          </a:bodyPr>
          <a:lstStyle/>
          <a:p>
            <a:r>
              <a:rPr lang="de-DE" sz="800" dirty="0">
                <a:solidFill>
                  <a:schemeClr val="accent6"/>
                </a:solidFill>
              </a:rPr>
              <a:t>Quelle: </a:t>
            </a:r>
            <a:r>
              <a:rPr lang="de-DE" sz="800" dirty="0">
                <a:solidFill>
                  <a:schemeClr val="accent6"/>
                </a:solidFill>
                <a:hlinkClick r:id="rId5"/>
              </a:rPr>
              <a:t>mil.brandenburg.de</a:t>
            </a:r>
            <a:r>
              <a:rPr lang="de-DE" sz="800" dirty="0">
                <a:solidFill>
                  <a:schemeClr val="accent6"/>
                </a:solidFill>
              </a:rPr>
              <a:t> / </a:t>
            </a:r>
          </a:p>
          <a:p>
            <a:r>
              <a:rPr lang="de-DE" sz="800" dirty="0">
                <a:solidFill>
                  <a:schemeClr val="accent6"/>
                </a:solidFill>
              </a:rPr>
              <a:t>Raimund </a:t>
            </a:r>
            <a:r>
              <a:rPr lang="de-DE" sz="800" dirty="0" err="1">
                <a:solidFill>
                  <a:schemeClr val="accent6"/>
                </a:solidFill>
              </a:rPr>
              <a:t>Brodehl</a:t>
            </a:r>
            <a:r>
              <a:rPr lang="de-DE" sz="800" dirty="0">
                <a:solidFill>
                  <a:schemeClr val="accent6"/>
                </a:solidFill>
              </a:rPr>
              <a:t>,</a:t>
            </a:r>
          </a:p>
          <a:p>
            <a:r>
              <a:rPr lang="de-DE" sz="800" dirty="0">
                <a:solidFill>
                  <a:schemeClr val="accent6"/>
                </a:solidFill>
              </a:rPr>
              <a:t>Hamburgische Behörde für Verkehr</a:t>
            </a:r>
          </a:p>
        </p:txBody>
      </p:sp>
      <p:sp>
        <p:nvSpPr>
          <p:cNvPr id="8" name="Textfeld 7"/>
          <p:cNvSpPr txBox="1"/>
          <p:nvPr/>
        </p:nvSpPr>
        <p:spPr>
          <a:xfrm>
            <a:off x="539552" y="6453336"/>
            <a:ext cx="1132041" cy="338554"/>
          </a:xfrm>
          <a:prstGeom prst="rect">
            <a:avLst/>
          </a:prstGeom>
          <a:noFill/>
        </p:spPr>
        <p:txBody>
          <a:bodyPr wrap="none" rtlCol="0">
            <a:spAutoFit/>
          </a:bodyPr>
          <a:lstStyle/>
          <a:p>
            <a:r>
              <a:rPr lang="de-DE" sz="800" dirty="0">
                <a:solidFill>
                  <a:schemeClr val="accent6"/>
                </a:solidFill>
              </a:rPr>
              <a:t>Quelle: </a:t>
            </a:r>
          </a:p>
          <a:p>
            <a:r>
              <a:rPr lang="de-DE" sz="800" dirty="0">
                <a:solidFill>
                  <a:schemeClr val="accent6"/>
                </a:solidFill>
                <a:hlinkClick r:id="rId5"/>
              </a:rPr>
              <a:t>mil.brandenburg.de</a:t>
            </a:r>
            <a:r>
              <a:rPr lang="de-DE" sz="800" dirty="0">
                <a:solidFill>
                  <a:schemeClr val="accent6"/>
                </a:solidFill>
              </a:rPr>
              <a:t>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r>
              <a:rPr lang="de-DE" i="1" dirty="0"/>
              <a:t>Themen für die Landesentwicklungsplanung?</a:t>
            </a:r>
          </a:p>
        </p:txBody>
      </p:sp>
      <p:sp>
        <p:nvSpPr>
          <p:cNvPr id="27650"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7" name="Textfeld 6"/>
          <p:cNvSpPr txBox="1"/>
          <p:nvPr/>
        </p:nvSpPr>
        <p:spPr>
          <a:xfrm>
            <a:off x="395536" y="2276872"/>
            <a:ext cx="5040560" cy="307777"/>
          </a:xfrm>
          <a:prstGeom prst="rect">
            <a:avLst/>
          </a:prstGeom>
          <a:noFill/>
        </p:spPr>
        <p:txBody>
          <a:bodyPr wrap="square" rtlCol="0">
            <a:spAutoFit/>
          </a:bodyPr>
          <a:lstStyle/>
          <a:p>
            <a:r>
              <a:rPr lang="de-DE" sz="1400" dirty="0"/>
              <a:t>Park &amp; Ride / Bike &amp; Ride - Konzept </a:t>
            </a:r>
          </a:p>
        </p:txBody>
      </p:sp>
      <p:pic>
        <p:nvPicPr>
          <p:cNvPr id="27654" name="Picture 6"/>
          <p:cNvPicPr>
            <a:picLocks noChangeAspect="1" noChangeArrowheads="1"/>
          </p:cNvPicPr>
          <p:nvPr/>
        </p:nvPicPr>
        <p:blipFill>
          <a:blip r:embed="rId3" cstate="print"/>
          <a:srcRect/>
          <a:stretch>
            <a:fillRect/>
          </a:stretch>
        </p:blipFill>
        <p:spPr bwMode="auto">
          <a:xfrm>
            <a:off x="539552" y="2708920"/>
            <a:ext cx="6218600" cy="3744416"/>
          </a:xfrm>
          <a:prstGeom prst="rect">
            <a:avLst/>
          </a:prstGeom>
          <a:noFill/>
          <a:ln w="9525">
            <a:noFill/>
            <a:miter lim="800000"/>
            <a:headEnd/>
            <a:tailEnd/>
          </a:ln>
        </p:spPr>
      </p:pic>
      <p:pic>
        <p:nvPicPr>
          <p:cNvPr id="9" name="Picture 4" descr="V:\Landesplanung\LEP HR\Kabiinettsbeschluss Dez 2017\Material\Verkehrsnetz Berlin.jpg"/>
          <p:cNvPicPr>
            <a:picLocks noChangeAspect="1" noChangeArrowheads="1"/>
          </p:cNvPicPr>
          <p:nvPr/>
        </p:nvPicPr>
        <p:blipFill>
          <a:blip r:embed="rId4" cstate="print"/>
          <a:srcRect/>
          <a:stretch>
            <a:fillRect/>
          </a:stretch>
        </p:blipFill>
        <p:spPr bwMode="auto">
          <a:xfrm>
            <a:off x="6660232" y="4293096"/>
            <a:ext cx="2232248" cy="2232248"/>
          </a:xfrm>
          <a:prstGeom prst="rect">
            <a:avLst/>
          </a:prstGeom>
          <a:noFill/>
        </p:spPr>
      </p:pic>
      <p:sp>
        <p:nvSpPr>
          <p:cNvPr id="11" name="Ellipse 10"/>
          <p:cNvSpPr/>
          <p:nvPr/>
        </p:nvSpPr>
        <p:spPr bwMode="auto">
          <a:xfrm>
            <a:off x="7596336" y="5517232"/>
            <a:ext cx="144016" cy="14401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de-DE" sz="2600" b="0" i="0" u="none" strike="noStrike" cap="none" normalizeH="0" baseline="0">
              <a:ln>
                <a:noFill/>
              </a:ln>
              <a:solidFill>
                <a:schemeClr val="accent2"/>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27651" name="Rectangle 3"/>
          <p:cNvSpPr>
            <a:spLocks noGrp="1" noChangeArrowheads="1"/>
          </p:cNvSpPr>
          <p:nvPr>
            <p:ph type="body" idx="1"/>
          </p:nvPr>
        </p:nvSpPr>
        <p:spPr/>
        <p:txBody>
          <a:bodyPr/>
          <a:lstStyle/>
          <a:p>
            <a:r>
              <a:rPr lang="de-DE" i="1" dirty="0"/>
              <a:t>Themen für die Landesentwicklungsplanung?</a:t>
            </a:r>
          </a:p>
        </p:txBody>
      </p:sp>
      <p:pic>
        <p:nvPicPr>
          <p:cNvPr id="27652" name="Picture 4" descr="V:\Landesplanung\LEP HR\Kabiinettsbeschluss Dez 2017\Material\supercykelstier.jpg"/>
          <p:cNvPicPr>
            <a:picLocks noChangeAspect="1" noChangeArrowheads="1"/>
          </p:cNvPicPr>
          <p:nvPr/>
        </p:nvPicPr>
        <p:blipFill>
          <a:blip r:embed="rId3" cstate="print"/>
          <a:srcRect/>
          <a:stretch>
            <a:fillRect/>
          </a:stretch>
        </p:blipFill>
        <p:spPr bwMode="auto">
          <a:xfrm>
            <a:off x="4283968" y="2132856"/>
            <a:ext cx="4330691" cy="4120985"/>
          </a:xfrm>
          <a:prstGeom prst="rect">
            <a:avLst/>
          </a:prstGeom>
          <a:noFill/>
        </p:spPr>
      </p:pic>
      <p:sp>
        <p:nvSpPr>
          <p:cNvPr id="5" name="Textfeld 4"/>
          <p:cNvSpPr txBox="1"/>
          <p:nvPr/>
        </p:nvSpPr>
        <p:spPr>
          <a:xfrm>
            <a:off x="4283968" y="6237312"/>
            <a:ext cx="5040560" cy="461665"/>
          </a:xfrm>
          <a:prstGeom prst="rect">
            <a:avLst/>
          </a:prstGeom>
          <a:noFill/>
        </p:spPr>
        <p:txBody>
          <a:bodyPr wrap="square" rtlCol="0">
            <a:spAutoFit/>
          </a:bodyPr>
          <a:lstStyle/>
          <a:p>
            <a:r>
              <a:rPr lang="de-DE" sz="1200" dirty="0"/>
              <a:t>Beispiel: Hauptstadtregion Kopenhagen </a:t>
            </a:r>
          </a:p>
          <a:p>
            <a:r>
              <a:rPr lang="de-DE" sz="1200" dirty="0"/>
              <a:t>Quelle: www.supercyklerstier.dk</a:t>
            </a:r>
          </a:p>
        </p:txBody>
      </p:sp>
      <p:pic>
        <p:nvPicPr>
          <p:cNvPr id="27653" name="Picture 5" descr="V:\Landesplanung\LEP HR\Kabiinettsbeschluss Dez 2017\Material\Unbenannt.png"/>
          <p:cNvPicPr>
            <a:picLocks noChangeAspect="1" noChangeArrowheads="1"/>
          </p:cNvPicPr>
          <p:nvPr/>
        </p:nvPicPr>
        <p:blipFill>
          <a:blip r:embed="rId4" cstate="print"/>
          <a:srcRect/>
          <a:stretch>
            <a:fillRect/>
          </a:stretch>
        </p:blipFill>
        <p:spPr bwMode="auto">
          <a:xfrm>
            <a:off x="395536" y="2996952"/>
            <a:ext cx="3189899" cy="2227784"/>
          </a:xfrm>
          <a:prstGeom prst="rect">
            <a:avLst/>
          </a:prstGeom>
          <a:noFill/>
        </p:spPr>
      </p:pic>
      <p:sp>
        <p:nvSpPr>
          <p:cNvPr id="7" name="Textfeld 6"/>
          <p:cNvSpPr txBox="1"/>
          <p:nvPr/>
        </p:nvSpPr>
        <p:spPr>
          <a:xfrm>
            <a:off x="395536" y="2276872"/>
            <a:ext cx="5040560" cy="523220"/>
          </a:xfrm>
          <a:prstGeom prst="rect">
            <a:avLst/>
          </a:prstGeom>
          <a:noFill/>
        </p:spPr>
        <p:txBody>
          <a:bodyPr wrap="square" rtlCol="0">
            <a:spAutoFit/>
          </a:bodyPr>
          <a:lstStyle/>
          <a:p>
            <a:r>
              <a:rPr lang="de-DE" sz="1400" dirty="0"/>
              <a:t>Radverkehrsachsen / Umweltverbundachsen</a:t>
            </a:r>
          </a:p>
          <a:p>
            <a:r>
              <a:rPr lang="de-DE" sz="1400" dirty="0"/>
              <a:t>festlegen! </a:t>
            </a:r>
          </a:p>
        </p:txBody>
      </p:sp>
      <p:sp>
        <p:nvSpPr>
          <p:cNvPr id="8" name="Textfeld 7"/>
          <p:cNvSpPr txBox="1"/>
          <p:nvPr/>
        </p:nvSpPr>
        <p:spPr>
          <a:xfrm>
            <a:off x="395536" y="5589240"/>
            <a:ext cx="5040560" cy="1200329"/>
          </a:xfrm>
          <a:prstGeom prst="rect">
            <a:avLst/>
          </a:prstGeom>
          <a:noFill/>
        </p:spPr>
        <p:txBody>
          <a:bodyPr wrap="square" rtlCol="0">
            <a:spAutoFit/>
          </a:bodyPr>
          <a:lstStyle/>
          <a:p>
            <a:r>
              <a:rPr lang="de-DE" sz="1200" dirty="0"/>
              <a:t>Radverkehrsachsen </a:t>
            </a:r>
          </a:p>
          <a:p>
            <a:pPr>
              <a:buFontTx/>
              <a:buChar char="-"/>
            </a:pPr>
            <a:r>
              <a:rPr lang="de-DE" sz="1200" dirty="0"/>
              <a:t> Anschluss Berlin /  Brandenburg</a:t>
            </a:r>
          </a:p>
          <a:p>
            <a:pPr>
              <a:buFontTx/>
              <a:buChar char="-"/>
            </a:pPr>
            <a:r>
              <a:rPr lang="de-DE" sz="1200" dirty="0"/>
              <a:t> Anschluss Potsdam / Umland</a:t>
            </a:r>
          </a:p>
          <a:p>
            <a:r>
              <a:rPr lang="de-DE" sz="1200" dirty="0"/>
              <a:t>Umweltverbundachsen</a:t>
            </a:r>
          </a:p>
          <a:p>
            <a:r>
              <a:rPr lang="de-DE" sz="1200" dirty="0"/>
              <a:t>- Auch an den Bahnstationen / parallel zu</a:t>
            </a:r>
          </a:p>
          <a:p>
            <a:r>
              <a:rPr lang="de-DE" sz="1200" dirty="0"/>
              <a:t>  Bahnstrecken</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28675" name="Rectangle 3"/>
          <p:cNvSpPr>
            <a:spLocks noGrp="1" noChangeArrowheads="1"/>
          </p:cNvSpPr>
          <p:nvPr>
            <p:ph type="body" idx="1"/>
          </p:nvPr>
        </p:nvSpPr>
        <p:spPr/>
        <p:txBody>
          <a:bodyPr/>
          <a:lstStyle/>
          <a:p>
            <a:r>
              <a:rPr lang="de-DE" i="1" dirty="0"/>
              <a:t>Ausblick:</a:t>
            </a:r>
          </a:p>
          <a:p>
            <a:pPr algn="ctr">
              <a:buNone/>
            </a:pPr>
            <a:r>
              <a:rPr lang="de-DE" b="1" dirty="0"/>
              <a:t>Koalitionsvertrag 2018, Seite 77: </a:t>
            </a:r>
          </a:p>
          <a:p>
            <a:pPr marL="0">
              <a:spcBef>
                <a:spcPts val="0"/>
              </a:spcBef>
              <a:buNone/>
            </a:pPr>
            <a:r>
              <a:rPr lang="de-DE" sz="1800" dirty="0"/>
              <a:t>„Schienenverkehr:</a:t>
            </a:r>
          </a:p>
          <a:p>
            <a:pPr marL="0">
              <a:spcBef>
                <a:spcPts val="0"/>
              </a:spcBef>
              <a:buNone/>
            </a:pPr>
            <a:r>
              <a:rPr lang="de-DE" sz="1800" dirty="0"/>
              <a:t>Pünktlichkeit, guter Service und hohe Qualität müssen das Markenzeichen der Eisenbahnen in Deutschland sein. </a:t>
            </a:r>
            <a:r>
              <a:rPr lang="de-DE" sz="1800" dirty="0">
                <a:solidFill>
                  <a:srgbClr val="FF0000"/>
                </a:solidFill>
              </a:rPr>
              <a:t>Mit einem Schienenpakt von Politik und Wirtschaft wollen wir bis 2030 doppelt so viele Bahnkundinnen und Bahnkunden gewinnen </a:t>
            </a:r>
            <a:r>
              <a:rPr lang="de-DE" sz="1800" dirty="0"/>
              <a:t>und dabei u. a. mehr Güterverkehr auf die umweltfreundliche Schiene verlagern. Wir wollen die Maßnahmen des Masterplans Schienengüterverkehr dauerhaft umsetzen. Die Eisenbahnen müssen im Gegenzug in mehr Service, mehr Zuverlässigkeit und mehr Innovationen investieren.“</a:t>
            </a:r>
          </a:p>
          <a:p>
            <a:pPr marL="0">
              <a:spcBef>
                <a:spcPts val="0"/>
              </a:spcBef>
              <a:buNone/>
            </a:pPr>
            <a:endParaRPr lang="de-DE" sz="1800" dirty="0"/>
          </a:p>
          <a:p>
            <a:pPr algn="ctr">
              <a:buNone/>
            </a:pPr>
            <a:r>
              <a:rPr lang="de-DE" b="1" i="1" dirty="0"/>
              <a:t>Was bedeutet das für den LEP HR und für den Landesnahverkehrsplan?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31747" name="Rectangle 3"/>
          <p:cNvSpPr>
            <a:spLocks noGrp="1" noChangeArrowheads="1"/>
          </p:cNvSpPr>
          <p:nvPr>
            <p:ph type="body" idx="1"/>
          </p:nvPr>
        </p:nvSpPr>
        <p:spPr/>
        <p:txBody>
          <a:bodyPr/>
          <a:lstStyle/>
          <a:p>
            <a:endParaRPr lang="de-DE" dirty="0"/>
          </a:p>
          <a:p>
            <a:endParaRPr lang="de-DE" dirty="0"/>
          </a:p>
          <a:p>
            <a:endParaRPr lang="de-DE" dirty="0"/>
          </a:p>
          <a:p>
            <a:endParaRPr lang="de-DE" dirty="0"/>
          </a:p>
          <a:p>
            <a:pPr algn="ctr">
              <a:buNone/>
            </a:pPr>
            <a:r>
              <a:rPr lang="de-DE" dirty="0"/>
              <a:t>Vielen Dank für Ihre Aufmerksamkeit</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7171" name="Rectangle 1027"/>
          <p:cNvSpPr>
            <a:spLocks noGrp="1" noChangeArrowheads="1"/>
          </p:cNvSpPr>
          <p:nvPr>
            <p:ph type="body" idx="1"/>
          </p:nvPr>
        </p:nvSpPr>
        <p:spPr>
          <a:xfrm>
            <a:off x="251520" y="1844824"/>
            <a:ext cx="8077200" cy="4419600"/>
          </a:xfrm>
        </p:spPr>
        <p:txBody>
          <a:bodyPr/>
          <a:lstStyle/>
          <a:p>
            <a:r>
              <a:rPr lang="de-DE" i="1" dirty="0"/>
              <a:t>Berücksichtigt die Landesentwicklungsplanung in irgendeiner Form den Radverkehr?</a:t>
            </a:r>
          </a:p>
          <a:p>
            <a:pPr>
              <a:spcBef>
                <a:spcPts val="0"/>
              </a:spcBef>
              <a:buNone/>
            </a:pPr>
            <a:endParaRPr lang="de-DE" sz="1400" dirty="0"/>
          </a:p>
          <a:p>
            <a:pPr>
              <a:spcBef>
                <a:spcPts val="0"/>
              </a:spcBef>
              <a:buNone/>
            </a:pPr>
            <a:r>
              <a:rPr lang="de-DE" sz="1400" dirty="0"/>
              <a:t>Im LEP B-B:</a:t>
            </a:r>
          </a:p>
          <a:p>
            <a:pPr>
              <a:spcBef>
                <a:spcPts val="0"/>
              </a:spcBef>
              <a:buNone/>
            </a:pPr>
            <a:r>
              <a:rPr lang="de-DE" sz="1400" dirty="0"/>
              <a:t>- im Zusammenhang mit der touristischen Entwicklung in den Kulturlandschaften</a:t>
            </a:r>
          </a:p>
          <a:p>
            <a:pPr>
              <a:spcBef>
                <a:spcPts val="0"/>
              </a:spcBef>
              <a:buFontTx/>
              <a:buChar char="-"/>
            </a:pPr>
            <a:r>
              <a:rPr lang="de-DE" sz="1400" dirty="0"/>
              <a:t>Berücksichtigung umweltschonender Verkehrsmittel bei den übergeordneten Verkehrsverbindungen </a:t>
            </a:r>
          </a:p>
          <a:p>
            <a:pPr>
              <a:spcBef>
                <a:spcPts val="0"/>
              </a:spcBef>
              <a:buFontTx/>
              <a:buChar char="-"/>
            </a:pPr>
            <a:endParaRPr lang="de-DE" sz="1400" dirty="0"/>
          </a:p>
          <a:p>
            <a:pPr>
              <a:spcBef>
                <a:spcPts val="0"/>
              </a:spcBef>
              <a:buNone/>
            </a:pPr>
            <a:r>
              <a:rPr lang="de-DE" sz="1400" dirty="0"/>
              <a:t>Im LEP HR (1. Entwurf, 2016)</a:t>
            </a:r>
          </a:p>
          <a:p>
            <a:pPr>
              <a:spcBef>
                <a:spcPts val="0"/>
              </a:spcBef>
              <a:buNone/>
            </a:pPr>
            <a:r>
              <a:rPr lang="de-DE" sz="1400" dirty="0"/>
              <a:t>- im Zusammenhang mit der touristischen Entwicklung in den Kulturlandschaften</a:t>
            </a:r>
          </a:p>
          <a:p>
            <a:pPr>
              <a:spcBef>
                <a:spcPts val="0"/>
              </a:spcBef>
              <a:buFontTx/>
              <a:buChar char="-"/>
            </a:pPr>
            <a:r>
              <a:rPr lang="de-DE" sz="1400" dirty="0"/>
              <a:t>Touristische Radrouten als Thema für die Zusammenarbeit Berlin und Brandenburg</a:t>
            </a:r>
          </a:p>
          <a:p>
            <a:pPr>
              <a:spcBef>
                <a:spcPts val="0"/>
              </a:spcBef>
              <a:buFontTx/>
              <a:buChar char="-"/>
            </a:pPr>
            <a:endParaRPr lang="de-DE" sz="1400" dirty="0"/>
          </a:p>
          <a:p>
            <a:pPr>
              <a:spcBef>
                <a:spcPts val="0"/>
              </a:spcBef>
              <a:buNone/>
            </a:pPr>
            <a:r>
              <a:rPr lang="de-DE" sz="1400" dirty="0"/>
              <a:t>Im LEP HR (2. Entwurf, 2018)</a:t>
            </a:r>
          </a:p>
          <a:p>
            <a:pPr>
              <a:spcBef>
                <a:spcPts val="0"/>
              </a:spcBef>
              <a:buNone/>
            </a:pPr>
            <a:r>
              <a:rPr lang="de-DE" sz="1400" dirty="0"/>
              <a:t>- im Zusammenhang mit der touristischen Entwicklung in den Kulturlandschaften</a:t>
            </a:r>
          </a:p>
          <a:p>
            <a:pPr>
              <a:spcBef>
                <a:spcPts val="0"/>
              </a:spcBef>
              <a:buFontTx/>
              <a:buChar char="-"/>
            </a:pPr>
            <a:r>
              <a:rPr lang="de-DE" sz="1400" dirty="0"/>
              <a:t>Touristische Radrouten als Thema für die Zusammenarbeit Berlin und Brandenburg</a:t>
            </a:r>
          </a:p>
          <a:p>
            <a:pPr>
              <a:spcBef>
                <a:spcPts val="0"/>
              </a:spcBef>
              <a:buFontTx/>
              <a:buChar char="-"/>
            </a:pPr>
            <a:r>
              <a:rPr lang="de-DE" sz="1400" dirty="0">
                <a:solidFill>
                  <a:schemeClr val="accent6"/>
                </a:solidFill>
                <a:ea typeface="Times New Roman"/>
                <a:cs typeface="Times New Roman"/>
              </a:rPr>
              <a:t>Touristische Angebote werden besonders gut angenommen, wenn die Verknüpfung von verschiedenen Verkehrsmitteln gelingt, zum Beispiel die Fahrradmitnahme in Zügen ...</a:t>
            </a:r>
          </a:p>
          <a:p>
            <a:pPr>
              <a:spcBef>
                <a:spcPts val="0"/>
              </a:spcBef>
              <a:buFontTx/>
              <a:buChar char="-"/>
            </a:pPr>
            <a:r>
              <a:rPr lang="de-DE" sz="1400" dirty="0">
                <a:solidFill>
                  <a:schemeClr val="accent6"/>
                </a:solidFill>
                <a:ea typeface="Times New Roman"/>
                <a:cs typeface="Times New Roman"/>
              </a:rPr>
              <a:t>Besonders geeignet sind Standorte, die </a:t>
            </a:r>
            <a:r>
              <a:rPr lang="de-DE" sz="1400" dirty="0" err="1">
                <a:solidFill>
                  <a:schemeClr val="accent6"/>
                </a:solidFill>
                <a:ea typeface="Times New Roman"/>
                <a:cs typeface="Times New Roman"/>
              </a:rPr>
              <a:t>verkehrlich</a:t>
            </a:r>
            <a:r>
              <a:rPr lang="de-DE" sz="1400" dirty="0">
                <a:solidFill>
                  <a:schemeClr val="accent6"/>
                </a:solidFill>
                <a:ea typeface="Times New Roman"/>
                <a:cs typeface="Times New Roman"/>
              </a:rPr>
              <a:t> (ÖV) bereits gut angebunden und für zusätzliche Verkehre noch aufnahmefähig sind und die eine Nutzung nachhaltiger Verkehrsmittel (ÖV, Rad) ermöglichen.</a:t>
            </a:r>
          </a:p>
          <a:p>
            <a:pPr>
              <a:spcBef>
                <a:spcPts val="0"/>
              </a:spcBef>
              <a:buFontTx/>
              <a:buChar char="-"/>
            </a:pPr>
            <a:endParaRPr lang="de-DE" sz="1400" dirty="0"/>
          </a:p>
          <a:p>
            <a:pPr>
              <a:spcBef>
                <a:spcPts val="0"/>
              </a:spcBef>
              <a:buNone/>
            </a:pPr>
            <a:endParaRPr lang="de-DE" sz="1400" dirty="0"/>
          </a:p>
          <a:p>
            <a:pPr>
              <a:buFontTx/>
              <a:buChar char="-"/>
            </a:pPr>
            <a:endParaRPr lang="de-DE"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Textfeld 1"/>
          <p:cNvSpPr txBox="1">
            <a:spLocks noChangeArrowheads="1"/>
          </p:cNvSpPr>
          <p:nvPr/>
        </p:nvSpPr>
        <p:spPr bwMode="auto">
          <a:xfrm>
            <a:off x="971550" y="1484313"/>
            <a:ext cx="7129463" cy="4060825"/>
          </a:xfrm>
          <a:prstGeom prst="rect">
            <a:avLst/>
          </a:prstGeom>
          <a:noFill/>
          <a:ln w="9525">
            <a:noFill/>
            <a:miter lim="800000"/>
            <a:headEnd/>
            <a:tailEnd/>
          </a:ln>
        </p:spPr>
        <p:txBody>
          <a:bodyPr>
            <a:spAutoFit/>
          </a:bodyPr>
          <a:lstStyle/>
          <a:p>
            <a:r>
              <a:rPr lang="de-DE" b="1" dirty="0"/>
              <a:t>Steuerung der Siedlungsentwicklung durch den Landesentwicklungsplan</a:t>
            </a:r>
          </a:p>
          <a:p>
            <a:endParaRPr lang="de-DE" dirty="0"/>
          </a:p>
          <a:p>
            <a:pPr>
              <a:buFontTx/>
              <a:buChar char="-"/>
            </a:pPr>
            <a:r>
              <a:rPr lang="de-DE" dirty="0"/>
              <a:t> Kann der LEP HR Impulse für eine MIV-reduzierte schienengestützte Siedlungsentwicklung geben ...</a:t>
            </a:r>
          </a:p>
          <a:p>
            <a:pPr>
              <a:buFontTx/>
              <a:buChar char="-"/>
            </a:pPr>
            <a:r>
              <a:rPr lang="de-DE" dirty="0"/>
              <a:t> ... und dabei „fahrradfreundliche“ Verkehrsstrukturen besonders belohnen?</a:t>
            </a:r>
          </a:p>
          <a:p>
            <a:pPr>
              <a:buFontTx/>
              <a:buChar char="-"/>
            </a:pPr>
            <a:endParaRPr lang="de-DE" dirty="0"/>
          </a:p>
          <a:p>
            <a:pPr>
              <a:buFontTx/>
              <a:buChar char="-"/>
            </a:pPr>
            <a:r>
              <a:rPr lang="de-DE" dirty="0"/>
              <a:t> Sollte die AGFK hier initiativ werden?</a:t>
            </a:r>
          </a:p>
        </p:txBody>
      </p:sp>
      <p:sp>
        <p:nvSpPr>
          <p:cNvPr id="8195" name="Textfeld 2"/>
          <p:cNvSpPr txBox="1">
            <a:spLocks noChangeArrowheads="1"/>
          </p:cNvSpPr>
          <p:nvPr/>
        </p:nvSpPr>
        <p:spPr bwMode="auto">
          <a:xfrm>
            <a:off x="3654425" y="5157788"/>
            <a:ext cx="1839913" cy="854075"/>
          </a:xfrm>
          <a:prstGeom prst="rect">
            <a:avLst/>
          </a:prstGeom>
          <a:noFill/>
          <a:ln w="9525">
            <a:noFill/>
            <a:miter lim="800000"/>
            <a:headEnd/>
            <a:tailEnd/>
          </a:ln>
        </p:spPr>
        <p:txBody>
          <a:bodyPr wrap="none">
            <a:spAutoFit/>
          </a:bodyPr>
          <a:lstStyle/>
          <a:p>
            <a:pPr algn="ctr"/>
            <a:r>
              <a:rPr lang="de-DE" sz="1000"/>
              <a:t>Stadt Luckenwalde</a:t>
            </a:r>
          </a:p>
          <a:p>
            <a:pPr algn="ctr"/>
            <a:r>
              <a:rPr lang="de-DE" sz="1000"/>
              <a:t>Stadtplanungsamt</a:t>
            </a:r>
          </a:p>
          <a:p>
            <a:pPr algn="ctr"/>
            <a:r>
              <a:rPr lang="de-DE" sz="1000"/>
              <a:t>Ekkehard Buß</a:t>
            </a:r>
          </a:p>
          <a:p>
            <a:pPr algn="ctr"/>
            <a:r>
              <a:rPr lang="de-DE" sz="1000"/>
              <a:t>03371 672 293</a:t>
            </a:r>
          </a:p>
          <a:p>
            <a:pPr algn="ctr"/>
            <a:r>
              <a:rPr lang="de-DE" sz="1000"/>
              <a:t>bauplanung@luckenwalde.de</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9219" name="Rectangle 1027"/>
          <p:cNvSpPr>
            <a:spLocks noGrp="1" noChangeArrowheads="1"/>
          </p:cNvSpPr>
          <p:nvPr>
            <p:ph type="body" idx="1"/>
          </p:nvPr>
        </p:nvSpPr>
        <p:spPr/>
        <p:txBody>
          <a:bodyPr/>
          <a:lstStyle/>
          <a:p>
            <a:r>
              <a:rPr lang="de-DE" i="1" dirty="0"/>
              <a:t>Ist dies eine Aufgabe der Landesentwicklungsplanung?</a:t>
            </a:r>
          </a:p>
          <a:p>
            <a:pPr>
              <a:buFont typeface="Wingdings" pitchFamily="2" charset="2"/>
              <a:buNone/>
            </a:pPr>
            <a:r>
              <a:rPr lang="de-DE" dirty="0"/>
              <a:t>Raumordnungsgesetz  - § 2 Grundsätze der Raumordnung</a:t>
            </a:r>
          </a:p>
          <a:p>
            <a:pPr>
              <a:buFont typeface="Wingdings" pitchFamily="2" charset="2"/>
              <a:buNone/>
            </a:pPr>
            <a:r>
              <a:rPr lang="de-DE" dirty="0"/>
              <a:t>Abs. 2: Die Siedlungstätigkeit ist räumlich zu konzentrieren, sie ist vorrangig auf vorhandene Siedlungen mit ausreichender Infrastruktur und zentrale Orte auszurichten</a:t>
            </a:r>
          </a:p>
          <a:p>
            <a:pPr>
              <a:buFont typeface="Wingdings" pitchFamily="2" charset="2"/>
              <a:buNone/>
            </a:pPr>
            <a:r>
              <a:rPr lang="de-DE" dirty="0"/>
              <a:t>Abs. 3</a:t>
            </a:r>
            <a:r>
              <a:rPr lang="de-DE" dirty="0">
                <a:solidFill>
                  <a:srgbClr val="FF0000"/>
                </a:solidFill>
              </a:rPr>
              <a:t>: Es sind die räumlichen Voraussetzungen für nachhaltige Mobilität und ein integriertes Verkehrssystem zu schaffen. </a:t>
            </a:r>
            <a:r>
              <a:rPr lang="de-DE" dirty="0"/>
              <a:t>(...) </a:t>
            </a:r>
            <a:r>
              <a:rPr lang="de-DE" dirty="0">
                <a:solidFill>
                  <a:schemeClr val="accent6"/>
                </a:solidFill>
              </a:rPr>
              <a:t>Vor allem in </a:t>
            </a:r>
            <a:r>
              <a:rPr lang="de-DE" dirty="0" err="1">
                <a:solidFill>
                  <a:schemeClr val="accent6"/>
                </a:solidFill>
              </a:rPr>
              <a:t>verkehrlich</a:t>
            </a:r>
            <a:r>
              <a:rPr lang="de-DE" dirty="0">
                <a:solidFill>
                  <a:schemeClr val="accent6"/>
                </a:solidFill>
              </a:rPr>
              <a:t> hoch belasteten Räumen und Korridoren sind die Voraussetzungen zur Verlagerung von Verkehr auf umweltverträglichere Verkehrsträger wie Schiene und Wasserstraße zu verbessen. </a:t>
            </a:r>
            <a:r>
              <a:rPr lang="de-DE" dirty="0"/>
              <a:t>Raumstrukturen sind so zu gestalten, dass die Verkehrsbelastung verringert und zusätzlicher Verkehr vermieden wird.</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10243" name="Rectangle 1027"/>
          <p:cNvSpPr>
            <a:spLocks noGrp="1" noChangeArrowheads="1"/>
          </p:cNvSpPr>
          <p:nvPr>
            <p:ph type="body" idx="1"/>
          </p:nvPr>
        </p:nvSpPr>
        <p:spPr/>
        <p:txBody>
          <a:bodyPr/>
          <a:lstStyle/>
          <a:p>
            <a:pPr>
              <a:buFont typeface="Wingdings" pitchFamily="2" charset="2"/>
              <a:buNone/>
            </a:pPr>
            <a:endParaRPr lang="de-DE" dirty="0"/>
          </a:p>
          <a:p>
            <a:pPr>
              <a:buFont typeface="Wingdings" pitchFamily="2" charset="2"/>
              <a:buNone/>
            </a:pPr>
            <a:endParaRPr lang="de-DE" dirty="0"/>
          </a:p>
          <a:p>
            <a:pPr>
              <a:buFont typeface="Wingdings" pitchFamily="2" charset="2"/>
              <a:buNone/>
            </a:pPr>
            <a:r>
              <a:rPr lang="de-DE" dirty="0"/>
              <a:t>Abs. 4: Die erstmalige Inanspruchnahme von Freiflächen für Siedlungs- und Verkehrszwecke ist zu verringern, insbesondere durch quantifizierte Vorgaben zur Verringerung der Flächeninanspruchnahme sowie durch vorrangige Ausschöpfung der Potenziale für die Wiedernutzbarmachung von Flächen, für die Nachverdichtung und für andere Maßnahmen zur Innenentwicklung der Städte und Gemeinden sowie zur Entwicklung vorhandener Verkehrsflächen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11267" name="Rectangle 3"/>
          <p:cNvSpPr>
            <a:spLocks noGrp="1" noChangeArrowheads="1"/>
          </p:cNvSpPr>
          <p:nvPr>
            <p:ph type="body" idx="1"/>
          </p:nvPr>
        </p:nvSpPr>
        <p:spPr/>
        <p:txBody>
          <a:bodyPr/>
          <a:lstStyle/>
          <a:p>
            <a:r>
              <a:rPr lang="de-DE" i="1" dirty="0"/>
              <a:t>Was enthält der LEP HR zum Thema Radverkehr?</a:t>
            </a:r>
          </a:p>
          <a:p>
            <a:pPr>
              <a:spcBef>
                <a:spcPts val="0"/>
              </a:spcBef>
              <a:buNone/>
            </a:pPr>
            <a:endParaRPr lang="de-DE" sz="1400" dirty="0"/>
          </a:p>
          <a:p>
            <a:pPr>
              <a:spcBef>
                <a:spcPts val="0"/>
              </a:spcBef>
              <a:buNone/>
            </a:pPr>
            <a:r>
              <a:rPr lang="de-DE" sz="1400" b="1" dirty="0"/>
              <a:t>Im LEP B-B:</a:t>
            </a:r>
          </a:p>
          <a:p>
            <a:pPr>
              <a:spcBef>
                <a:spcPts val="0"/>
              </a:spcBef>
              <a:buNone/>
            </a:pPr>
            <a:endParaRPr lang="de-DE" sz="1400" b="1" dirty="0"/>
          </a:p>
          <a:p>
            <a:pPr>
              <a:spcBef>
                <a:spcPts val="0"/>
              </a:spcBef>
              <a:buFontTx/>
              <a:buChar char="-"/>
            </a:pPr>
            <a:r>
              <a:rPr lang="de-DE" sz="1400" dirty="0"/>
              <a:t>im Zusammenhang mit der touristischen Entwicklung in den Kulturlandschaften </a:t>
            </a:r>
            <a:r>
              <a:rPr lang="de-DE" sz="1400" b="1" dirty="0"/>
              <a:t>(Kap. Kulturlandschaft)</a:t>
            </a:r>
          </a:p>
          <a:p>
            <a:pPr>
              <a:spcBef>
                <a:spcPts val="0"/>
              </a:spcBef>
              <a:buFontTx/>
              <a:buChar char="-"/>
            </a:pPr>
            <a:endParaRPr lang="de-DE" sz="1400" b="1" dirty="0"/>
          </a:p>
          <a:p>
            <a:pPr>
              <a:spcBef>
                <a:spcPts val="0"/>
              </a:spcBef>
              <a:buFontTx/>
              <a:buChar char="-"/>
            </a:pPr>
            <a:r>
              <a:rPr lang="de-DE" sz="1400" dirty="0"/>
              <a:t>Draisinen- und Radwege </a:t>
            </a:r>
            <a:r>
              <a:rPr lang="de-DE" sz="1400" b="1" dirty="0"/>
              <a:t>(Kap. Steuerung der Freiraumentwicklung)</a:t>
            </a:r>
          </a:p>
          <a:p>
            <a:pPr>
              <a:spcBef>
                <a:spcPts val="0"/>
              </a:spcBef>
              <a:buFontTx/>
              <a:buChar char="-"/>
            </a:pPr>
            <a:endParaRPr lang="de-DE" sz="1400" b="1" dirty="0"/>
          </a:p>
          <a:p>
            <a:pPr>
              <a:spcBef>
                <a:spcPts val="0"/>
              </a:spcBef>
              <a:buFontTx/>
              <a:buChar char="-"/>
            </a:pPr>
            <a:r>
              <a:rPr lang="de-DE" sz="1400" dirty="0"/>
              <a:t>Berücksichtigung umweltverträglicher Verkehrsmittel bei den übergeordneten Verkehrsverbindungen </a:t>
            </a:r>
            <a:r>
              <a:rPr lang="de-DE" sz="1400" b="1" dirty="0"/>
              <a:t>(Kap. Verkehrs- und Infrastrukturentwicklung sowie Energiegewinnung)</a:t>
            </a:r>
          </a:p>
          <a:p>
            <a:pPr>
              <a:spcBef>
                <a:spcPts val="0"/>
              </a:spcBef>
              <a:buFontTx/>
              <a:buChar char="-"/>
            </a:pPr>
            <a:endParaRPr lang="de-DE" sz="1400" b="1" dirty="0"/>
          </a:p>
          <a:p>
            <a:pPr>
              <a:spcBef>
                <a:spcPts val="0"/>
              </a:spcBef>
              <a:buNone/>
            </a:pPr>
            <a:r>
              <a:rPr lang="de-DE" sz="1400" b="1" dirty="0"/>
              <a:t>Im LEP HR (1. Entwurf, 2016)</a:t>
            </a:r>
          </a:p>
          <a:p>
            <a:pPr>
              <a:spcBef>
                <a:spcPts val="0"/>
              </a:spcBef>
              <a:buNone/>
            </a:pPr>
            <a:endParaRPr lang="de-DE" sz="1400" b="1" dirty="0"/>
          </a:p>
          <a:p>
            <a:pPr>
              <a:spcBef>
                <a:spcPts val="0"/>
              </a:spcBef>
            </a:pPr>
            <a:r>
              <a:rPr lang="de-DE" sz="1400" dirty="0"/>
              <a:t>Im Zusammenhang mit der touristischen Entwicklung in den Kulturlandschaften </a:t>
            </a:r>
            <a:r>
              <a:rPr lang="de-DE" sz="1400" b="1" dirty="0"/>
              <a:t>(Kap. Kulturlandschaftliche Handlungsräume)</a:t>
            </a:r>
          </a:p>
          <a:p>
            <a:pPr>
              <a:spcBef>
                <a:spcPts val="0"/>
              </a:spcBef>
            </a:pPr>
            <a:endParaRPr lang="de-DE" sz="1400" b="1" dirty="0"/>
          </a:p>
          <a:p>
            <a:pPr>
              <a:spcBef>
                <a:spcPts val="0"/>
              </a:spcBef>
            </a:pPr>
            <a:r>
              <a:rPr lang="de-DE" sz="1400" dirty="0"/>
              <a:t>Touristische Radrouten als Thema für die Zusammenarbeit Berlin und Brandenburg </a:t>
            </a:r>
            <a:r>
              <a:rPr lang="de-DE" sz="1400" b="1" dirty="0"/>
              <a:t>(Kap. Zusammenarbeit zwischen Berlin und dem Berliner Umland)</a:t>
            </a:r>
          </a:p>
          <a:p>
            <a:pPr>
              <a:spcBef>
                <a:spcPts val="0"/>
              </a:spcBef>
              <a:buFontTx/>
              <a:buChar char="-"/>
            </a:pPr>
            <a:endParaRPr lang="de-DE" sz="1400" dirty="0"/>
          </a:p>
          <a:p>
            <a:pPr marL="0">
              <a:spcBef>
                <a:spcPts val="0"/>
              </a:spcBef>
              <a:buNone/>
            </a:pPr>
            <a:endParaRPr lang="de-DE" sz="14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de-DE"/>
              <a:t>Stärkung fahrradfreundlicher Strukturen – </a:t>
            </a:r>
            <a:br>
              <a:rPr lang="de-DE"/>
            </a:br>
            <a:r>
              <a:rPr lang="de-DE"/>
              <a:t>Gedanken zur Landesentwicklungsplanung</a:t>
            </a:r>
          </a:p>
        </p:txBody>
      </p:sp>
      <p:sp>
        <p:nvSpPr>
          <p:cNvPr id="11267" name="Rectangle 3"/>
          <p:cNvSpPr>
            <a:spLocks noGrp="1" noChangeArrowheads="1"/>
          </p:cNvSpPr>
          <p:nvPr>
            <p:ph type="body" idx="1"/>
          </p:nvPr>
        </p:nvSpPr>
        <p:spPr/>
        <p:txBody>
          <a:bodyPr/>
          <a:lstStyle/>
          <a:p>
            <a:r>
              <a:rPr lang="de-DE" i="1" dirty="0"/>
              <a:t>Was enthält der LEP HR zum Thema Radverkehr?</a:t>
            </a:r>
          </a:p>
          <a:p>
            <a:pPr>
              <a:spcBef>
                <a:spcPts val="0"/>
              </a:spcBef>
              <a:buFontTx/>
              <a:buChar char="-"/>
            </a:pPr>
            <a:endParaRPr lang="de-DE" sz="1400" b="1" dirty="0"/>
          </a:p>
          <a:p>
            <a:pPr marL="0">
              <a:spcBef>
                <a:spcPts val="0"/>
              </a:spcBef>
              <a:buFontTx/>
              <a:buChar char="-"/>
            </a:pPr>
            <a:endParaRPr lang="de-DE" sz="1400" dirty="0"/>
          </a:p>
          <a:p>
            <a:pPr marL="0" indent="0">
              <a:spcBef>
                <a:spcPts val="0"/>
              </a:spcBef>
              <a:buNone/>
            </a:pPr>
            <a:r>
              <a:rPr lang="de-DE" sz="1400" b="1" dirty="0"/>
              <a:t>Im LEP HR (2. Entwurf, 2018)</a:t>
            </a:r>
          </a:p>
          <a:p>
            <a:pPr marL="0" indent="0">
              <a:spcBef>
                <a:spcPts val="0"/>
              </a:spcBef>
              <a:buNone/>
            </a:pPr>
            <a:endParaRPr lang="de-DE" sz="1400" b="1" dirty="0"/>
          </a:p>
          <a:p>
            <a:pPr>
              <a:spcBef>
                <a:spcPts val="0"/>
              </a:spcBef>
            </a:pPr>
            <a:r>
              <a:rPr lang="de-DE" sz="1400" dirty="0"/>
              <a:t>Im Zusammenhang mit der touristischen Entwicklung in den Kulturlandschaften </a:t>
            </a:r>
            <a:r>
              <a:rPr lang="de-DE" sz="1400" b="1" dirty="0"/>
              <a:t>(Kap. Kulturlandschaftliche Handlungsräume)</a:t>
            </a:r>
          </a:p>
          <a:p>
            <a:pPr>
              <a:spcBef>
                <a:spcPts val="0"/>
              </a:spcBef>
            </a:pPr>
            <a:endParaRPr lang="de-DE" sz="1400" b="1" dirty="0"/>
          </a:p>
          <a:p>
            <a:pPr>
              <a:spcBef>
                <a:spcPts val="0"/>
              </a:spcBef>
            </a:pPr>
            <a:r>
              <a:rPr lang="de-DE" sz="1400" dirty="0"/>
              <a:t>Touristische Radrouten als Thema für die Zusammenarbeit Berlin und Brandenburg </a:t>
            </a:r>
            <a:r>
              <a:rPr lang="de-DE" sz="1400" b="1" dirty="0"/>
              <a:t>(Kap. Zusammenarbeit zwischen Berlin und dem Berliner Umland)</a:t>
            </a:r>
          </a:p>
          <a:p>
            <a:pPr>
              <a:spcBef>
                <a:spcPts val="0"/>
              </a:spcBef>
            </a:pPr>
            <a:endParaRPr lang="de-DE" sz="1400" b="1" dirty="0"/>
          </a:p>
          <a:p>
            <a:pPr>
              <a:spcBef>
                <a:spcPts val="0"/>
              </a:spcBef>
            </a:pPr>
            <a:r>
              <a:rPr lang="de-DE" sz="1400" dirty="0">
                <a:solidFill>
                  <a:schemeClr val="accent6"/>
                </a:solidFill>
                <a:ea typeface="Times New Roman"/>
                <a:cs typeface="Times New Roman"/>
              </a:rPr>
              <a:t>Touristische Angebote werden besonders gut angenommen, wenn die Verknüpfung von verschiedenen Verkehrsmitteln gelingt, zum Beispiel die Fahrradmitnahme in Zügen ... </a:t>
            </a:r>
            <a:r>
              <a:rPr lang="de-DE" sz="1400" b="1" dirty="0">
                <a:solidFill>
                  <a:schemeClr val="accent6"/>
                </a:solidFill>
                <a:ea typeface="Times New Roman"/>
                <a:cs typeface="Times New Roman"/>
              </a:rPr>
              <a:t>(Kap. Ländlicher Entwicklung)</a:t>
            </a:r>
          </a:p>
          <a:p>
            <a:pPr>
              <a:spcBef>
                <a:spcPts val="0"/>
              </a:spcBef>
            </a:pPr>
            <a:endParaRPr lang="de-DE" sz="1400" b="1" dirty="0">
              <a:solidFill>
                <a:schemeClr val="accent6"/>
              </a:solidFill>
              <a:ea typeface="Times New Roman"/>
              <a:cs typeface="Times New Roman"/>
            </a:endParaRPr>
          </a:p>
          <a:p>
            <a:pPr>
              <a:spcBef>
                <a:spcPts val="0"/>
              </a:spcBef>
            </a:pPr>
            <a:r>
              <a:rPr lang="de-DE" sz="1400" dirty="0">
                <a:solidFill>
                  <a:schemeClr val="accent6"/>
                </a:solidFill>
                <a:ea typeface="Times New Roman"/>
                <a:cs typeface="Times New Roman"/>
              </a:rPr>
              <a:t>Besonders geeignet sind Standorte, die verkehrlich (ÖV) bereits gut angebunden und für zusätzliche Verkehre noch aufnahmefähig sind und die eine Nutzung nachhaltiger Verkehrsmittel (ÖV, Rad) ermöglichen. </a:t>
            </a:r>
            <a:r>
              <a:rPr lang="de-DE" sz="1400" b="1" dirty="0">
                <a:solidFill>
                  <a:schemeClr val="accent6"/>
                </a:solidFill>
                <a:ea typeface="Times New Roman"/>
                <a:cs typeface="Times New Roman"/>
              </a:rPr>
              <a:t>(Kap. Innenentwicklung und Funktionsmischung)</a:t>
            </a:r>
          </a:p>
          <a:p>
            <a:pPr marL="0">
              <a:spcBef>
                <a:spcPts val="0"/>
              </a:spcBef>
              <a:buNone/>
            </a:pPr>
            <a:endParaRPr lang="de-DE" sz="1400" dirty="0"/>
          </a:p>
        </p:txBody>
      </p:sp>
    </p:spTree>
    <p:extLst>
      <p:ext uri="{BB962C8B-B14F-4D97-AF65-F5344CB8AC3E}">
        <p14:creationId xmlns:p14="http://schemas.microsoft.com/office/powerpoint/2010/main" xmlns="" val="29159196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FORMULAR_10.0_Powerpoint-Entwurfvorlage_2017">
  <a:themeElements>
    <a:clrScheme name="FORMULAR_10.0_Powerpoint-Entwurfvorlage_2017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fontScheme name="FORMULAR_10.0_Powerpoint-Entwurfvorlage_2017">
      <a:majorFont>
        <a:latin typeface="Arial Narrow"/>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600" b="0" i="0" u="none" strike="noStrike" cap="none" normalizeH="0" baseline="0" smtClean="0">
            <a:ln>
              <a:noFill/>
            </a:ln>
            <a:solidFill>
              <a:schemeClr val="accent2"/>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600" b="0" i="0" u="none" strike="noStrike" cap="none" normalizeH="0" baseline="0" smtClean="0">
            <a:ln>
              <a:noFill/>
            </a:ln>
            <a:solidFill>
              <a:schemeClr val="accent2"/>
            </a:solidFill>
            <a:effectLst/>
            <a:latin typeface="Arial" charset="0"/>
            <a:cs typeface="Arial" charset="0"/>
          </a:defRPr>
        </a:defPPr>
      </a:lstStyle>
    </a:lnDef>
  </a:objectDefaults>
  <a:extraClrSchemeLst>
    <a:extraClrScheme>
      <a:clrScheme name="FORMULAR_10.0_Powerpoint-Entwurfvorlage_2017 1">
        <a:dk1>
          <a:srgbClr val="F1B60F"/>
        </a:dk1>
        <a:lt1>
          <a:srgbClr val="FFFFFF"/>
        </a:lt1>
        <a:dk2>
          <a:srgbClr val="115606"/>
        </a:dk2>
        <a:lt2>
          <a:srgbClr val="F1B60F"/>
        </a:lt2>
        <a:accent1>
          <a:srgbClr val="CC9900"/>
        </a:accent1>
        <a:accent2>
          <a:srgbClr val="000000"/>
        </a:accent2>
        <a:accent3>
          <a:srgbClr val="AAB4AA"/>
        </a:accent3>
        <a:accent4>
          <a:srgbClr val="DADADA"/>
        </a:accent4>
        <a:accent5>
          <a:srgbClr val="E2CAAA"/>
        </a:accent5>
        <a:accent6>
          <a:srgbClr val="000000"/>
        </a:accent6>
        <a:hlink>
          <a:srgbClr val="FF6600"/>
        </a:hlink>
        <a:folHlink>
          <a:srgbClr val="DC5900"/>
        </a:folHlink>
      </a:clrScheme>
      <a:clrMap bg1="dk2" tx1="lt1" bg2="dk1" tx2="lt2" accent1="accent1" accent2="accent2" accent3="accent3" accent4="accent4" accent5="accent5" accent6="accent6" hlink="hlink" folHlink="folHlink"/>
    </a:extraClrScheme>
    <a:extraClrScheme>
      <a:clrScheme name="FORMULAR_10.0_Powerpoint-Entwurfvorlage_2017 2">
        <a:dk1>
          <a:srgbClr val="FF9900"/>
        </a:dk1>
        <a:lt1>
          <a:srgbClr val="FFFFFF"/>
        </a:lt1>
        <a:dk2>
          <a:srgbClr val="4DC024"/>
        </a:dk2>
        <a:lt2>
          <a:srgbClr val="FFFFFF"/>
        </a:lt2>
        <a:accent1>
          <a:srgbClr val="FF6600"/>
        </a:accent1>
        <a:accent2>
          <a:srgbClr val="24864C"/>
        </a:accent2>
        <a:accent3>
          <a:srgbClr val="B2DCAC"/>
        </a:accent3>
        <a:accent4>
          <a:srgbClr val="DADADA"/>
        </a:accent4>
        <a:accent5>
          <a:srgbClr val="FFB8AA"/>
        </a:accent5>
        <a:accent6>
          <a:srgbClr val="207944"/>
        </a:accent6>
        <a:hlink>
          <a:srgbClr val="4D4D4D"/>
        </a:hlink>
        <a:folHlink>
          <a:srgbClr val="5F5F5F"/>
        </a:folHlink>
      </a:clrScheme>
      <a:clrMap bg1="dk2" tx1="lt1" bg2="dk1" tx2="lt2" accent1="accent1" accent2="accent2" accent3="accent3" accent4="accent4" accent5="accent5" accent6="accent6" hlink="hlink" folHlink="folHlink"/>
    </a:extraClrScheme>
    <a:extraClrScheme>
      <a:clrScheme name="FORMULAR_10.0_Powerpoint-Entwurfvorlage_2017 3">
        <a:dk1>
          <a:srgbClr val="777777"/>
        </a:dk1>
        <a:lt1>
          <a:srgbClr val="FFFFFF"/>
        </a:lt1>
        <a:dk2>
          <a:srgbClr val="727272"/>
        </a:dk2>
        <a:lt2>
          <a:srgbClr val="FFFFFF"/>
        </a:lt2>
        <a:accent1>
          <a:srgbClr val="808080"/>
        </a:accent1>
        <a:accent2>
          <a:srgbClr val="555555"/>
        </a:accent2>
        <a:accent3>
          <a:srgbClr val="BCBCBC"/>
        </a:accent3>
        <a:accent4>
          <a:srgbClr val="DADADA"/>
        </a:accent4>
        <a:accent5>
          <a:srgbClr val="C0C0C0"/>
        </a:accent5>
        <a:accent6>
          <a:srgbClr val="4C4C4C"/>
        </a:accent6>
        <a:hlink>
          <a:srgbClr val="969696"/>
        </a:hlink>
        <a:folHlink>
          <a:srgbClr val="4D4D4D"/>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FORMULAR_10.0_Powerpoint-Entwurfvorlage_2017</Template>
  <TotalTime>0</TotalTime>
  <Words>2959</Words>
  <Application>Microsoft Office PowerPoint</Application>
  <PresentationFormat>Bildschirmpräsentation (4:3)</PresentationFormat>
  <Paragraphs>488</Paragraphs>
  <Slides>35</Slides>
  <Notes>14</Notes>
  <HiddenSlides>13</HiddenSlides>
  <MMClips>0</MMClips>
  <ScaleCrop>false</ScaleCrop>
  <HeadingPairs>
    <vt:vector size="4" baseType="variant">
      <vt:variant>
        <vt:lpstr>Design</vt:lpstr>
      </vt:variant>
      <vt:variant>
        <vt:i4>1</vt:i4>
      </vt:variant>
      <vt:variant>
        <vt:lpstr>Folientitel</vt:lpstr>
      </vt:variant>
      <vt:variant>
        <vt:i4>35</vt:i4>
      </vt:variant>
    </vt:vector>
  </HeadingPairs>
  <TitlesOfParts>
    <vt:vector size="36" baseType="lpstr">
      <vt:lpstr>FORMULAR_10.0_Powerpoint-Entwurfvorlage_2017</vt:lpstr>
      <vt:lpstr>Folie 1</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Folie 5</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Folie 21</vt:lpstr>
      <vt:lpstr>Folie 22</vt:lpstr>
      <vt:lpstr>Folie 23</vt:lpstr>
      <vt:lpstr>Folie 24</vt:lpstr>
      <vt:lpstr>Folie 25</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Folie 29</vt:lpstr>
      <vt:lpstr>Folie 30</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lpstr>Stärkung fahrradfreundlicher Strukturen –  Gedanken zur Landesentwicklungsplanung</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 eines Teams (Powerpoint- Muster für Entwurfsvorlage im Layout der Stadtverwaltung)</dc:title>
  <dc:creator>Ekkehard Buß</dc:creator>
  <cp:lastModifiedBy>Ekkehard Buß</cp:lastModifiedBy>
  <cp:revision>88</cp:revision>
  <cp:lastPrinted>1601-01-01T00:00:00Z</cp:lastPrinted>
  <dcterms:created xsi:type="dcterms:W3CDTF">2018-02-08T15:57:45Z</dcterms:created>
  <dcterms:modified xsi:type="dcterms:W3CDTF">2018-02-15T07:11:28Z</dcterms:modified>
</cp:coreProperties>
</file>