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39"/>
  </p:notesMasterIdLst>
  <p:sldIdLst>
    <p:sldId id="259" r:id="rId2"/>
    <p:sldId id="261" r:id="rId3"/>
    <p:sldId id="265" r:id="rId4"/>
    <p:sldId id="266" r:id="rId5"/>
    <p:sldId id="262" r:id="rId6"/>
    <p:sldId id="268" r:id="rId7"/>
    <p:sldId id="267" r:id="rId8"/>
    <p:sldId id="269" r:id="rId9"/>
    <p:sldId id="272" r:id="rId10"/>
    <p:sldId id="274" r:id="rId11"/>
    <p:sldId id="287" r:id="rId12"/>
    <p:sldId id="288" r:id="rId13"/>
    <p:sldId id="289" r:id="rId14"/>
    <p:sldId id="291" r:id="rId15"/>
    <p:sldId id="264" r:id="rId16"/>
    <p:sldId id="263" r:id="rId17"/>
    <p:sldId id="285" r:id="rId18"/>
    <p:sldId id="273" r:id="rId19"/>
    <p:sldId id="275" r:id="rId20"/>
    <p:sldId id="276" r:id="rId21"/>
    <p:sldId id="286" r:id="rId22"/>
    <p:sldId id="277" r:id="rId23"/>
    <p:sldId id="279" r:id="rId24"/>
    <p:sldId id="278" r:id="rId25"/>
    <p:sldId id="280" r:id="rId26"/>
    <p:sldId id="281" r:id="rId27"/>
    <p:sldId id="284" r:id="rId28"/>
    <p:sldId id="282" r:id="rId29"/>
    <p:sldId id="283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71" r:id="rId38"/>
  </p:sldIdLst>
  <p:sldSz cx="9144000" cy="6858000" type="screen4x3"/>
  <p:notesSz cx="6858000" cy="91440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b="1" kern="1200">
        <a:solidFill>
          <a:srgbClr val="FFFFFF"/>
        </a:solidFill>
        <a:latin typeface="Arial Narrow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rgbClr val="FFFFFF"/>
        </a:solidFill>
        <a:latin typeface="Arial Narrow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rgbClr val="FFFFFF"/>
        </a:solidFill>
        <a:latin typeface="Arial Narrow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rgbClr val="FFFFFF"/>
        </a:solidFill>
        <a:latin typeface="Arial Narrow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rgbClr val="FFFFFF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rgbClr val="FFFFFF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rgbClr val="FFFFFF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rgbClr val="FFFFFF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rgbClr val="FFFFFF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4">
          <p15:clr>
            <a:srgbClr val="A4A3A4"/>
          </p15:clr>
        </p15:guide>
        <p15:guide id="2" orient="horz" pos="661">
          <p15:clr>
            <a:srgbClr val="A4A3A4"/>
          </p15:clr>
        </p15:guide>
        <p15:guide id="3" orient="horz" pos="1351">
          <p15:clr>
            <a:srgbClr val="A4A3A4"/>
          </p15:clr>
        </p15:guide>
        <p15:guide id="4" orient="horz" pos="1512">
          <p15:clr>
            <a:srgbClr val="A4A3A4"/>
          </p15:clr>
        </p15:guide>
        <p15:guide id="5" orient="horz" pos="319">
          <p15:clr>
            <a:srgbClr val="A4A3A4"/>
          </p15:clr>
        </p15:guide>
        <p15:guide id="6" pos="3424">
          <p15:clr>
            <a:srgbClr val="A4A3A4"/>
          </p15:clr>
        </p15:guide>
        <p15:guide id="7" pos="4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3569"/>
    <a:srgbClr val="0DFF01"/>
    <a:srgbClr val="FF0066"/>
    <a:srgbClr val="FDE7D0"/>
    <a:srgbClr val="262626"/>
    <a:srgbClr val="3A3A3A"/>
    <a:srgbClr val="EF7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45" autoAdjust="0"/>
    <p:restoredTop sz="74097" autoAdjust="0"/>
  </p:normalViewPr>
  <p:slideViewPr>
    <p:cSldViewPr snapToGrid="0">
      <p:cViewPr varScale="1">
        <p:scale>
          <a:sx n="70" d="100"/>
          <a:sy n="70" d="100"/>
        </p:scale>
        <p:origin x="1220" y="48"/>
      </p:cViewPr>
      <p:guideLst>
        <p:guide orient="horz" pos="1134"/>
        <p:guide orient="horz" pos="661"/>
        <p:guide orient="horz" pos="1351"/>
        <p:guide orient="horz" pos="1512"/>
        <p:guide orient="horz" pos="319"/>
        <p:guide pos="3424"/>
        <p:guide pos="467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4E145B7E-47A2-49FE-A56B-1FBD2A31170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9862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6" name="Picture 8" descr="Power Point-S1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8300"/>
            <a:ext cx="9144000" cy="6499225"/>
          </a:xfrm>
          <a:prstGeom prst="rect">
            <a:avLst/>
          </a:prstGeom>
          <a:noFill/>
        </p:spPr>
      </p:pic>
      <p:sp>
        <p:nvSpPr>
          <p:cNvPr id="839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00113" y="1514158"/>
            <a:ext cx="7772400" cy="1609725"/>
          </a:xfrm>
        </p:spPr>
        <p:txBody>
          <a:bodyPr wrap="square" anchor="b"/>
          <a:lstStyle>
            <a:lvl1pPr>
              <a:lnSpc>
                <a:spcPts val="6000"/>
              </a:lnSpc>
              <a:defRPr sz="4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00113" y="3194305"/>
            <a:ext cx="6400800" cy="1752600"/>
          </a:xfrm>
        </p:spPr>
        <p:txBody>
          <a:bodyPr tIns="180000"/>
          <a:lstStyle>
            <a:lvl1pPr defTabSz="873125">
              <a:lnSpc>
                <a:spcPts val="2800"/>
              </a:lnSpc>
              <a:buClr>
                <a:srgbClr val="F0C200"/>
              </a:buClr>
              <a:buFont typeface="Arial Narrow" pitchFamily="34" charset="0"/>
              <a:buNone/>
              <a:defRPr sz="2800">
                <a:solidFill>
                  <a:srgbClr val="262626"/>
                </a:solidFill>
              </a:defRPr>
            </a:lvl1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650" y="1177925"/>
            <a:ext cx="8040878" cy="4525963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755650" y="1177925"/>
            <a:ext cx="3960000" cy="4525963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0"/>
          </p:nvPr>
        </p:nvSpPr>
        <p:spPr>
          <a:xfrm>
            <a:off x="5021580" y="1177925"/>
            <a:ext cx="3960000" cy="4525963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AC3AB5C-0C1C-4221-9B05-BDBAE5FE8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7" name="Picture 11" descr="Power Point-S2"/>
          <p:cNvPicPr>
            <a:picLocks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8775"/>
            <a:ext cx="9144000" cy="6499225"/>
          </a:xfrm>
          <a:prstGeom prst="rect">
            <a:avLst/>
          </a:prstGeom>
          <a:noFill/>
        </p:spPr>
      </p:pic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373063"/>
            <a:ext cx="8229600" cy="73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177925"/>
            <a:ext cx="8229600" cy="4525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dirty="0"/>
          </a:p>
        </p:txBody>
      </p:sp>
      <p:sp>
        <p:nvSpPr>
          <p:cNvPr id="80904" name="Line 8"/>
          <p:cNvSpPr>
            <a:spLocks noChangeShapeType="1"/>
          </p:cNvSpPr>
          <p:nvPr userDrawn="1"/>
        </p:nvSpPr>
        <p:spPr bwMode="auto">
          <a:xfrm>
            <a:off x="762000" y="6096000"/>
            <a:ext cx="6096000" cy="0"/>
          </a:xfrm>
          <a:prstGeom prst="line">
            <a:avLst/>
          </a:prstGeom>
          <a:noFill/>
          <a:ln w="9525">
            <a:solidFill>
              <a:srgbClr val="E365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0905" name="Line 9"/>
          <p:cNvSpPr>
            <a:spLocks noChangeShapeType="1"/>
          </p:cNvSpPr>
          <p:nvPr userDrawn="1"/>
        </p:nvSpPr>
        <p:spPr bwMode="auto">
          <a:xfrm>
            <a:off x="736600" y="1066800"/>
            <a:ext cx="8001000" cy="0"/>
          </a:xfrm>
          <a:prstGeom prst="line">
            <a:avLst/>
          </a:prstGeom>
          <a:noFill/>
          <a:ln w="9525">
            <a:solidFill>
              <a:srgbClr val="E365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10" name="Tabelle 9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80910376"/>
              </p:ext>
            </p:extLst>
          </p:nvPr>
        </p:nvGraphicFramePr>
        <p:xfrm>
          <a:off x="761999" y="6166637"/>
          <a:ext cx="6083068" cy="2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90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rgbClr val="1D3569"/>
                          </a:solidFill>
                        </a:rPr>
                        <a:t>Fahrradparken aus verschiedenen Perspektiven – ADFC </a:t>
                      </a:r>
                      <a:endParaRPr lang="de-DE" sz="14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1D3569"/>
                          </a:solidFill>
                        </a:rPr>
                        <a:t>|</a:t>
                      </a:r>
                      <a:endParaRPr lang="de-DE" sz="14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1D3569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1D3569"/>
                          </a:solidFill>
                        </a:rPr>
                        <a:t>|</a:t>
                      </a:r>
                      <a:endParaRPr lang="de-DE" sz="14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>
                          <a:solidFill>
                            <a:srgbClr val="1D3569"/>
                          </a:solidFill>
                        </a:rPr>
                        <a:t>15.02.2018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feld 11"/>
          <p:cNvSpPr txBox="1">
            <a:spLocks noChangeAspect="1"/>
          </p:cNvSpPr>
          <p:nvPr userDrawn="1"/>
        </p:nvSpPr>
        <p:spPr>
          <a:xfrm>
            <a:off x="4902994" y="6167436"/>
            <a:ext cx="900112" cy="252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fld id="{0BA70272-E83B-4B3C-918C-60DA2448AA16}" type="slidenum">
              <a:rPr lang="de-DE" sz="1400" smtClean="0">
                <a:solidFill>
                  <a:srgbClr val="1D3569"/>
                </a:solidFill>
              </a:rPr>
              <a:pPr/>
              <a:t>‹Nr.›</a:t>
            </a:fld>
            <a:endParaRPr lang="de-DE" sz="1400" dirty="0">
              <a:solidFill>
                <a:srgbClr val="1D356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7" r:id="rId3"/>
  </p:sldLayoutIdLst>
  <p:hf sldNum="0" hdr="0" ftr="0" dt="0"/>
  <p:txStyles>
    <p:titleStyle>
      <a:lvl1pPr algn="l" defTabSz="915988" rtl="0" fontAlgn="base">
        <a:lnSpc>
          <a:spcPts val="3600"/>
        </a:lnSpc>
        <a:spcBef>
          <a:spcPct val="0"/>
        </a:spcBef>
        <a:spcAft>
          <a:spcPct val="100000"/>
        </a:spcAft>
        <a:defRPr sz="3600" b="1">
          <a:solidFill>
            <a:srgbClr val="1D3569"/>
          </a:solidFill>
          <a:latin typeface="+mj-lt"/>
          <a:ea typeface="+mj-ea"/>
          <a:cs typeface="+mj-cs"/>
        </a:defRPr>
      </a:lvl1pPr>
      <a:lvl2pPr algn="l" defTabSz="915988" rtl="0" fontAlgn="base">
        <a:lnSpc>
          <a:spcPts val="3600"/>
        </a:lnSpc>
        <a:spcBef>
          <a:spcPct val="0"/>
        </a:spcBef>
        <a:spcAft>
          <a:spcPct val="100000"/>
        </a:spcAft>
        <a:defRPr sz="3600" b="1">
          <a:solidFill>
            <a:srgbClr val="1D3569"/>
          </a:solidFill>
          <a:latin typeface="Arial Narrow" pitchFamily="34" charset="0"/>
        </a:defRPr>
      </a:lvl2pPr>
      <a:lvl3pPr algn="l" defTabSz="915988" rtl="0" fontAlgn="base">
        <a:lnSpc>
          <a:spcPts val="3600"/>
        </a:lnSpc>
        <a:spcBef>
          <a:spcPct val="0"/>
        </a:spcBef>
        <a:spcAft>
          <a:spcPct val="100000"/>
        </a:spcAft>
        <a:defRPr sz="3600" b="1">
          <a:solidFill>
            <a:srgbClr val="1D3569"/>
          </a:solidFill>
          <a:latin typeface="Arial Narrow" pitchFamily="34" charset="0"/>
        </a:defRPr>
      </a:lvl3pPr>
      <a:lvl4pPr algn="l" defTabSz="915988" rtl="0" fontAlgn="base">
        <a:lnSpc>
          <a:spcPts val="3600"/>
        </a:lnSpc>
        <a:spcBef>
          <a:spcPct val="0"/>
        </a:spcBef>
        <a:spcAft>
          <a:spcPct val="100000"/>
        </a:spcAft>
        <a:defRPr sz="3600" b="1">
          <a:solidFill>
            <a:srgbClr val="1D3569"/>
          </a:solidFill>
          <a:latin typeface="Arial Narrow" pitchFamily="34" charset="0"/>
        </a:defRPr>
      </a:lvl4pPr>
      <a:lvl5pPr algn="l" defTabSz="915988" rtl="0" fontAlgn="base">
        <a:lnSpc>
          <a:spcPts val="3600"/>
        </a:lnSpc>
        <a:spcBef>
          <a:spcPct val="0"/>
        </a:spcBef>
        <a:spcAft>
          <a:spcPct val="100000"/>
        </a:spcAft>
        <a:defRPr sz="3600" b="1">
          <a:solidFill>
            <a:srgbClr val="1D3569"/>
          </a:solidFill>
          <a:latin typeface="Arial Narrow" pitchFamily="34" charset="0"/>
        </a:defRPr>
      </a:lvl5pPr>
      <a:lvl6pPr marL="457200" algn="l" defTabSz="915988" rtl="0" fontAlgn="base">
        <a:lnSpc>
          <a:spcPts val="3600"/>
        </a:lnSpc>
        <a:spcBef>
          <a:spcPct val="0"/>
        </a:spcBef>
        <a:spcAft>
          <a:spcPct val="100000"/>
        </a:spcAft>
        <a:defRPr sz="3600" b="1">
          <a:solidFill>
            <a:srgbClr val="1D3569"/>
          </a:solidFill>
          <a:latin typeface="Arial Narrow" pitchFamily="34" charset="0"/>
        </a:defRPr>
      </a:lvl6pPr>
      <a:lvl7pPr marL="914400" algn="l" defTabSz="915988" rtl="0" fontAlgn="base">
        <a:lnSpc>
          <a:spcPts val="3600"/>
        </a:lnSpc>
        <a:spcBef>
          <a:spcPct val="0"/>
        </a:spcBef>
        <a:spcAft>
          <a:spcPct val="100000"/>
        </a:spcAft>
        <a:defRPr sz="3600" b="1">
          <a:solidFill>
            <a:srgbClr val="1D3569"/>
          </a:solidFill>
          <a:latin typeface="Arial Narrow" pitchFamily="34" charset="0"/>
        </a:defRPr>
      </a:lvl7pPr>
      <a:lvl8pPr marL="1371600" algn="l" defTabSz="915988" rtl="0" fontAlgn="base">
        <a:lnSpc>
          <a:spcPts val="3600"/>
        </a:lnSpc>
        <a:spcBef>
          <a:spcPct val="0"/>
        </a:spcBef>
        <a:spcAft>
          <a:spcPct val="100000"/>
        </a:spcAft>
        <a:defRPr sz="3600" b="1">
          <a:solidFill>
            <a:srgbClr val="1D3569"/>
          </a:solidFill>
          <a:latin typeface="Arial Narrow" pitchFamily="34" charset="0"/>
        </a:defRPr>
      </a:lvl8pPr>
      <a:lvl9pPr marL="1828800" algn="l" defTabSz="915988" rtl="0" fontAlgn="base">
        <a:lnSpc>
          <a:spcPts val="3600"/>
        </a:lnSpc>
        <a:spcBef>
          <a:spcPct val="0"/>
        </a:spcBef>
        <a:spcAft>
          <a:spcPct val="100000"/>
        </a:spcAft>
        <a:defRPr sz="3600" b="1">
          <a:solidFill>
            <a:srgbClr val="1D3569"/>
          </a:solidFill>
          <a:latin typeface="Arial Narrow" pitchFamily="34" charset="0"/>
        </a:defRPr>
      </a:lvl9pPr>
    </p:titleStyle>
    <p:bodyStyle>
      <a:lvl1pPr algn="l" defTabSz="915988" rtl="0" fontAlgn="base">
        <a:lnSpc>
          <a:spcPct val="100000"/>
        </a:lnSpc>
        <a:spcBef>
          <a:spcPts val="600"/>
        </a:spcBef>
        <a:spcAft>
          <a:spcPct val="0"/>
        </a:spcAft>
        <a:defRPr sz="1800" b="1">
          <a:solidFill>
            <a:srgbClr val="1D3569"/>
          </a:solidFill>
          <a:latin typeface="+mn-lt"/>
          <a:ea typeface="+mn-ea"/>
          <a:cs typeface="+mn-cs"/>
        </a:defRPr>
      </a:lvl1pPr>
      <a:lvl2pPr marL="182563" indent="-182563" algn="l" defTabSz="915988" rtl="0" fontAlgn="base">
        <a:lnSpc>
          <a:spcPct val="100000"/>
        </a:lnSpc>
        <a:spcBef>
          <a:spcPts val="600"/>
        </a:spcBef>
        <a:spcAft>
          <a:spcPct val="0"/>
        </a:spcAft>
        <a:buClr>
          <a:srgbClr val="EF7F01"/>
        </a:buClr>
        <a:buSzPct val="120000"/>
        <a:buFont typeface="Arial" pitchFamily="34" charset="0"/>
        <a:buChar char="•"/>
        <a:defRPr b="1">
          <a:solidFill>
            <a:srgbClr val="1D3569"/>
          </a:solidFill>
          <a:latin typeface="+mn-lt"/>
          <a:ea typeface="+mn-ea"/>
          <a:cs typeface="+mn-cs"/>
        </a:defRPr>
      </a:lvl2pPr>
      <a:lvl3pPr marL="361950" marR="0" indent="-180975" algn="l" defTabSz="915988" rtl="0" eaLnBrk="1" fontAlgn="ctr" latinLnBrk="0" hangingPunct="1">
        <a:lnSpc>
          <a:spcPct val="100000"/>
        </a:lnSpc>
        <a:spcBef>
          <a:spcPts val="600"/>
        </a:spcBef>
        <a:spcAft>
          <a:spcPct val="0"/>
        </a:spcAft>
        <a:buClr>
          <a:srgbClr val="EF7F01"/>
        </a:buClr>
        <a:buSzPct val="120000"/>
        <a:buFont typeface="Arial" pitchFamily="34" charset="0"/>
        <a:buChar char="•"/>
        <a:tabLst/>
        <a:defRPr sz="1800" b="1">
          <a:solidFill>
            <a:srgbClr val="1D3569"/>
          </a:solidFill>
          <a:latin typeface="+mn-lt"/>
          <a:ea typeface="+mn-ea"/>
          <a:cs typeface="+mn-cs"/>
        </a:defRPr>
      </a:lvl3pPr>
      <a:lvl4pPr marL="546100" indent="-179388" algn="l" defTabSz="915988" rtl="0" fontAlgn="ctr">
        <a:lnSpc>
          <a:spcPct val="100000"/>
        </a:lnSpc>
        <a:spcBef>
          <a:spcPts val="600"/>
        </a:spcBef>
        <a:spcAft>
          <a:spcPct val="0"/>
        </a:spcAft>
        <a:buClr>
          <a:srgbClr val="EF7F01"/>
        </a:buClr>
        <a:buSzPct val="120000"/>
        <a:buFont typeface="Arial Narrow" pitchFamily="34" charset="0"/>
        <a:buChar char="•"/>
        <a:defRPr sz="1800" b="1">
          <a:solidFill>
            <a:srgbClr val="1D3569"/>
          </a:solidFill>
          <a:latin typeface="+mn-lt"/>
          <a:ea typeface="+mn-ea"/>
          <a:cs typeface="+mn-cs"/>
        </a:defRPr>
      </a:lvl4pPr>
      <a:lvl5pPr marL="712788" marR="0" indent="-165100" algn="l" defTabSz="915988" rtl="0" eaLnBrk="1" fontAlgn="ctr" latinLnBrk="0" hangingPunct="1">
        <a:lnSpc>
          <a:spcPct val="100000"/>
        </a:lnSpc>
        <a:spcBef>
          <a:spcPts val="600"/>
        </a:spcBef>
        <a:spcAft>
          <a:spcPct val="0"/>
        </a:spcAft>
        <a:buClr>
          <a:srgbClr val="EF7F01"/>
        </a:buClr>
        <a:buSzPct val="120000"/>
        <a:buFont typeface="Arial Narrow" pitchFamily="34" charset="0"/>
        <a:buChar char="•"/>
        <a:tabLst/>
        <a:defRPr sz="1800" b="1">
          <a:solidFill>
            <a:srgbClr val="1D3569"/>
          </a:solidFill>
          <a:latin typeface="+mn-lt"/>
          <a:ea typeface="+mn-ea"/>
          <a:cs typeface="+mn-cs"/>
        </a:defRPr>
      </a:lvl5pPr>
      <a:lvl6pPr marL="893763" indent="-179388" algn="l" defTabSz="915988" rtl="0" fontAlgn="ctr">
        <a:lnSpc>
          <a:spcPct val="100000"/>
        </a:lnSpc>
        <a:spcBef>
          <a:spcPts val="600"/>
        </a:spcBef>
        <a:spcAft>
          <a:spcPct val="0"/>
        </a:spcAft>
        <a:buClr>
          <a:srgbClr val="EF7F01"/>
        </a:buClr>
        <a:buSzPct val="120000"/>
        <a:buFont typeface="Arial Narrow" pitchFamily="34" charset="0"/>
        <a:buChar char="•"/>
        <a:defRPr sz="1800" b="1">
          <a:solidFill>
            <a:srgbClr val="1D3569"/>
          </a:solidFill>
          <a:latin typeface="+mn-lt"/>
          <a:ea typeface="+mn-ea"/>
          <a:cs typeface="+mn-cs"/>
        </a:defRPr>
      </a:lvl6pPr>
      <a:lvl7pPr marL="1076325" indent="-180975" algn="l" defTabSz="915988" rtl="0" fontAlgn="ctr">
        <a:lnSpc>
          <a:spcPct val="100000"/>
        </a:lnSpc>
        <a:spcBef>
          <a:spcPts val="600"/>
        </a:spcBef>
        <a:spcAft>
          <a:spcPct val="0"/>
        </a:spcAft>
        <a:buClr>
          <a:srgbClr val="EF7F01"/>
        </a:buClr>
        <a:buSzPct val="120000"/>
        <a:buFont typeface="Arial Narrow" pitchFamily="34" charset="0"/>
        <a:buChar char="•"/>
        <a:defRPr sz="1800" b="1">
          <a:solidFill>
            <a:srgbClr val="1D3569"/>
          </a:solidFill>
          <a:latin typeface="+mn-lt"/>
          <a:ea typeface="+mn-ea"/>
          <a:cs typeface="+mn-cs"/>
        </a:defRPr>
      </a:lvl7pPr>
      <a:lvl8pPr marL="1255713" indent="-179388" algn="l" defTabSz="915988" rtl="0" fontAlgn="ctr">
        <a:lnSpc>
          <a:spcPct val="100000"/>
        </a:lnSpc>
        <a:spcBef>
          <a:spcPts val="600"/>
        </a:spcBef>
        <a:spcAft>
          <a:spcPct val="0"/>
        </a:spcAft>
        <a:buClr>
          <a:srgbClr val="EF7F01"/>
        </a:buClr>
        <a:buSzPct val="120000"/>
        <a:buFont typeface="Arial Narrow" pitchFamily="34" charset="0"/>
        <a:buChar char="•"/>
        <a:defRPr sz="1800" b="1">
          <a:solidFill>
            <a:srgbClr val="1D3569"/>
          </a:solidFill>
          <a:latin typeface="+mn-lt"/>
          <a:ea typeface="+mn-ea"/>
          <a:cs typeface="+mn-cs"/>
        </a:defRPr>
      </a:lvl8pPr>
      <a:lvl9pPr marL="2179638" indent="-165100" algn="l" defTabSz="915988" rtl="0" fontAlgn="ctr">
        <a:lnSpc>
          <a:spcPct val="95000"/>
        </a:lnSpc>
        <a:spcBef>
          <a:spcPct val="30000"/>
        </a:spcBef>
        <a:spcAft>
          <a:spcPct val="0"/>
        </a:spcAft>
        <a:buClr>
          <a:srgbClr val="1D3569"/>
        </a:buClr>
        <a:buSzPct val="110000"/>
        <a:buFont typeface="Arial Narrow" pitchFamily="34" charset="0"/>
        <a:buChar char="•"/>
        <a:defRPr sz="1600">
          <a:solidFill>
            <a:srgbClr val="1D3569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900113" y="325438"/>
            <a:ext cx="7772400" cy="2618930"/>
          </a:xfrm>
        </p:spPr>
        <p:txBody>
          <a:bodyPr/>
          <a:lstStyle/>
          <a:p>
            <a:r>
              <a:rPr lang="de-DE" sz="4000" dirty="0"/>
              <a:t>Ansprüche zum Fahrradparken aus verschiedenen Perspektiven</a:t>
            </a:r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>
          <a:xfrm>
            <a:off x="900113" y="3037332"/>
            <a:ext cx="6400800" cy="2174748"/>
          </a:xfrm>
        </p:spPr>
        <p:txBody>
          <a:bodyPr/>
          <a:lstStyle/>
          <a:p>
            <a:r>
              <a:rPr lang="de-DE" dirty="0"/>
              <a:t>Ideen für Brandenburg sind gefragt</a:t>
            </a:r>
          </a:p>
          <a:p>
            <a:endParaRPr lang="de-DE" dirty="0"/>
          </a:p>
          <a:p>
            <a:pPr>
              <a:spcBef>
                <a:spcPts val="0"/>
              </a:spcBef>
            </a:pPr>
            <a:endParaRPr lang="de-DE" sz="2000" dirty="0"/>
          </a:p>
          <a:p>
            <a:r>
              <a:rPr lang="de-DE" sz="2000" dirty="0">
                <a:solidFill>
                  <a:srgbClr val="1D3569"/>
                </a:solidFill>
              </a:rPr>
              <a:t>Peter Weis, Verkehrsreferent </a:t>
            </a:r>
            <a:br>
              <a:rPr lang="de-DE" sz="2000" dirty="0">
                <a:solidFill>
                  <a:srgbClr val="1D3569"/>
                </a:solidFill>
              </a:rPr>
            </a:br>
            <a:r>
              <a:rPr lang="de-DE" sz="2000" dirty="0">
                <a:solidFill>
                  <a:srgbClr val="1D3569"/>
                </a:solidFill>
              </a:rPr>
              <a:t>ADFC Landesverband Brandenburg e.V.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77925"/>
            <a:ext cx="8040878" cy="48296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Westlicher Zugang </a:t>
            </a:r>
          </a:p>
          <a:p>
            <a:pPr marL="447675" lvl="1"/>
            <a:r>
              <a:rPr lang="de-DE" sz="2400" dirty="0"/>
              <a:t>Überdachung      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</a:p>
          <a:p>
            <a:pPr marL="447675" lvl="1"/>
            <a:r>
              <a:rPr lang="de-DE" sz="2400" dirty="0"/>
              <a:t>Diebstahlschutz  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  <a:endParaRPr lang="de-DE" sz="2400" dirty="0"/>
          </a:p>
          <a:p>
            <a:pPr marL="447675" lvl="1"/>
            <a:r>
              <a:rPr lang="de-DE" sz="2400" dirty="0"/>
              <a:t>Soziale Kontrolle 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  <a:endParaRPr lang="de-DE" sz="2400" dirty="0"/>
          </a:p>
          <a:p>
            <a:pPr marL="447675" lvl="1"/>
            <a:r>
              <a:rPr lang="de-DE" sz="2400" dirty="0"/>
              <a:t>Befestigung         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  <a:endParaRPr lang="de-DE" sz="2400" dirty="0"/>
          </a:p>
          <a:p>
            <a:pPr marL="447675" lvl="1"/>
            <a:r>
              <a:rPr lang="de-DE" sz="2400" dirty="0"/>
              <a:t>Hoher Nutzen (Box)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</a:p>
          <a:p>
            <a:pPr marL="447675" lvl="1"/>
            <a:r>
              <a:rPr lang="de-DE" sz="2400" dirty="0"/>
              <a:t>Funktion (Box)</a:t>
            </a:r>
          </a:p>
          <a:p>
            <a:pPr marL="447675" lvl="1"/>
            <a:r>
              <a:rPr lang="de-DE" sz="2400" dirty="0"/>
              <a:t>Anhänger	</a:t>
            </a:r>
          </a:p>
          <a:p>
            <a:pPr marL="447675" lvl="1"/>
            <a:r>
              <a:rPr lang="de-DE" sz="2400" dirty="0"/>
              <a:t>Überlastung	</a:t>
            </a:r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 S-Bahnhof Teltow Stadt</a:t>
            </a:r>
            <a:endParaRPr lang="de-DE" kern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83962DD-C87E-45D5-8B04-DE4159868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642" y="1289304"/>
            <a:ext cx="4150868" cy="271576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2BF1B0B-0EED-4A47-9E07-16A97A33B4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92" y="3593592"/>
            <a:ext cx="4596499" cy="2414016"/>
          </a:xfrm>
          <a:prstGeom prst="rect">
            <a:avLst/>
          </a:prstGeom>
        </p:spPr>
      </p:pic>
      <p:pic>
        <p:nvPicPr>
          <p:cNvPr id="6" name="Grafik 5" descr="Verbot">
            <a:extLst>
              <a:ext uri="{FF2B5EF4-FFF2-40B4-BE49-F238E27FC236}">
                <a16:creationId xmlns:a16="http://schemas.microsoft.com/office/drawing/2014/main" id="{0FB7942A-0957-49E2-B354-ADEA615802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6310" y="4071052"/>
            <a:ext cx="386486" cy="386486"/>
          </a:xfrm>
          <a:prstGeom prst="rect">
            <a:avLst/>
          </a:prstGeom>
        </p:spPr>
      </p:pic>
      <p:pic>
        <p:nvPicPr>
          <p:cNvPr id="7" name="Grafik 6" descr="Verbot">
            <a:extLst>
              <a:ext uri="{FF2B5EF4-FFF2-40B4-BE49-F238E27FC236}">
                <a16:creationId xmlns:a16="http://schemas.microsoft.com/office/drawing/2014/main" id="{3DC5CDCD-2F1E-4E6D-A5B4-0C59B7229C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6310" y="4532150"/>
            <a:ext cx="386486" cy="386486"/>
          </a:xfrm>
          <a:prstGeom prst="rect">
            <a:avLst/>
          </a:prstGeom>
        </p:spPr>
      </p:pic>
      <p:pic>
        <p:nvPicPr>
          <p:cNvPr id="8" name="Grafik 7" descr="Verbot">
            <a:extLst>
              <a:ext uri="{FF2B5EF4-FFF2-40B4-BE49-F238E27FC236}">
                <a16:creationId xmlns:a16="http://schemas.microsoft.com/office/drawing/2014/main" id="{0D0D6BB4-57E7-4995-96EB-20687A2BD0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6310" y="4993248"/>
            <a:ext cx="386486" cy="38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62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77925"/>
            <a:ext cx="8040878" cy="48296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Westlicher Zugang </a:t>
            </a:r>
          </a:p>
          <a:p>
            <a:pPr marL="447675" lvl="1"/>
            <a:r>
              <a:rPr lang="de-DE" sz="2400" dirty="0"/>
              <a:t>Überdachung      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</a:p>
          <a:p>
            <a:pPr marL="447675" lvl="1"/>
            <a:r>
              <a:rPr lang="de-DE" sz="2400" dirty="0"/>
              <a:t>Diebstahlschutz  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  <a:endParaRPr lang="de-DE" sz="2400" dirty="0"/>
          </a:p>
          <a:p>
            <a:pPr marL="447675" lvl="1"/>
            <a:r>
              <a:rPr lang="de-DE" sz="2400" dirty="0"/>
              <a:t>Soziale Kontrolle 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  <a:endParaRPr lang="de-DE" sz="2400" dirty="0"/>
          </a:p>
          <a:p>
            <a:pPr marL="447675" lvl="1"/>
            <a:r>
              <a:rPr lang="de-DE" sz="2400" dirty="0"/>
              <a:t>Befestigung         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  <a:endParaRPr lang="de-DE" sz="2400" dirty="0"/>
          </a:p>
          <a:p>
            <a:pPr marL="447675" lvl="1"/>
            <a:r>
              <a:rPr lang="de-DE" sz="2400" dirty="0"/>
              <a:t>Hoher Nutzen (Box)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</a:p>
          <a:p>
            <a:pPr marL="447675" lvl="1"/>
            <a:r>
              <a:rPr lang="de-DE" sz="2400" dirty="0"/>
              <a:t>Funktion (Box)</a:t>
            </a:r>
          </a:p>
          <a:p>
            <a:pPr marL="447675" lvl="1"/>
            <a:r>
              <a:rPr lang="de-DE" sz="2400" dirty="0"/>
              <a:t>Anhänger	</a:t>
            </a:r>
          </a:p>
          <a:p>
            <a:pPr marL="447675" lvl="1"/>
            <a:r>
              <a:rPr lang="de-DE" sz="2400" dirty="0"/>
              <a:t>Überlastung</a:t>
            </a:r>
          </a:p>
          <a:p>
            <a:pPr marL="447675" lvl="1"/>
            <a:r>
              <a:rPr lang="de-DE" sz="2400" dirty="0"/>
              <a:t>Beleuchtung	  </a:t>
            </a:r>
            <a:r>
              <a:rPr lang="de-DE" sz="2400" dirty="0">
                <a:solidFill>
                  <a:srgbClr val="0DFF01"/>
                </a:solidFill>
              </a:rPr>
              <a:t>√ </a:t>
            </a:r>
            <a:r>
              <a:rPr lang="de-DE" sz="2400" dirty="0"/>
              <a:t>	</a:t>
            </a:r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 S-Bahnhof Teltow Stadt</a:t>
            </a:r>
            <a:endParaRPr lang="de-DE" kern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83962DD-C87E-45D5-8B04-DE41598689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250" y="1289304"/>
            <a:ext cx="4027651" cy="271576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2BF1B0B-0EED-4A47-9E07-16A97A33B4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415" y="3593592"/>
            <a:ext cx="4461095" cy="2414016"/>
          </a:xfrm>
          <a:prstGeom prst="rect">
            <a:avLst/>
          </a:prstGeom>
        </p:spPr>
      </p:pic>
      <p:pic>
        <p:nvPicPr>
          <p:cNvPr id="6" name="Grafik 5" descr="Verbot">
            <a:extLst>
              <a:ext uri="{FF2B5EF4-FFF2-40B4-BE49-F238E27FC236}">
                <a16:creationId xmlns:a16="http://schemas.microsoft.com/office/drawing/2014/main" id="{0FB7942A-0957-49E2-B354-ADEA615802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6310" y="4071052"/>
            <a:ext cx="386486" cy="386486"/>
          </a:xfrm>
          <a:prstGeom prst="rect">
            <a:avLst/>
          </a:prstGeom>
        </p:spPr>
      </p:pic>
      <p:pic>
        <p:nvPicPr>
          <p:cNvPr id="7" name="Grafik 6" descr="Verbot">
            <a:extLst>
              <a:ext uri="{FF2B5EF4-FFF2-40B4-BE49-F238E27FC236}">
                <a16:creationId xmlns:a16="http://schemas.microsoft.com/office/drawing/2014/main" id="{3DC5CDCD-2F1E-4E6D-A5B4-0C59B7229C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6310" y="4532150"/>
            <a:ext cx="386486" cy="386486"/>
          </a:xfrm>
          <a:prstGeom prst="rect">
            <a:avLst/>
          </a:prstGeom>
        </p:spPr>
      </p:pic>
      <p:pic>
        <p:nvPicPr>
          <p:cNvPr id="8" name="Grafik 7" descr="Verbot">
            <a:extLst>
              <a:ext uri="{FF2B5EF4-FFF2-40B4-BE49-F238E27FC236}">
                <a16:creationId xmlns:a16="http://schemas.microsoft.com/office/drawing/2014/main" id="{0D0D6BB4-57E7-4995-96EB-20687A2BD0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6310" y="4993248"/>
            <a:ext cx="386486" cy="38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4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77925"/>
            <a:ext cx="8040878" cy="48296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Östlicher Zugang Teil 1</a:t>
            </a:r>
          </a:p>
          <a:p>
            <a:pPr marL="447675" lvl="1"/>
            <a:r>
              <a:rPr lang="de-DE" sz="2400" dirty="0"/>
              <a:t>Überdachung</a:t>
            </a:r>
            <a:endParaRPr lang="de-DE" sz="2400" dirty="0">
              <a:solidFill>
                <a:srgbClr val="0DFF01"/>
              </a:solidFill>
            </a:endParaRPr>
          </a:p>
          <a:p>
            <a:pPr marL="447675" lvl="1"/>
            <a:r>
              <a:rPr lang="de-DE" sz="2400" dirty="0"/>
              <a:t>Diebstahlschutz  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  <a:endParaRPr lang="de-DE" sz="2400" dirty="0"/>
          </a:p>
          <a:p>
            <a:pPr marL="447675" lvl="1"/>
            <a:r>
              <a:rPr lang="de-DE" sz="2400" dirty="0"/>
              <a:t>Soziale Kontrolle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  <a:endParaRPr lang="de-DE" sz="2400" dirty="0"/>
          </a:p>
          <a:p>
            <a:pPr marL="447675" lvl="1"/>
            <a:r>
              <a:rPr lang="de-DE" sz="2400" dirty="0"/>
              <a:t>Befestigung         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  <a:endParaRPr lang="de-DE" sz="2400" dirty="0"/>
          </a:p>
          <a:p>
            <a:pPr marL="447675" lvl="1"/>
            <a:r>
              <a:rPr lang="de-DE" sz="2400" dirty="0"/>
              <a:t>Anhänger	</a:t>
            </a:r>
          </a:p>
          <a:p>
            <a:pPr marL="447675" lvl="1"/>
            <a:r>
              <a:rPr lang="de-DE" sz="2400" dirty="0"/>
              <a:t>Überlastung	</a:t>
            </a:r>
          </a:p>
          <a:p>
            <a:pPr marL="447675" lvl="1"/>
            <a:r>
              <a:rPr lang="de-DE" sz="2400" dirty="0"/>
              <a:t>Beleuchtung 	  </a:t>
            </a:r>
            <a:r>
              <a:rPr lang="de-DE" sz="2400" dirty="0">
                <a:solidFill>
                  <a:srgbClr val="0DFF01"/>
                </a:solidFill>
              </a:rPr>
              <a:t>+/-</a:t>
            </a:r>
            <a:r>
              <a:rPr lang="de-DE" sz="2400" dirty="0"/>
              <a:t>	</a:t>
            </a:r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 S-Bahnhof Teltow Stadt</a:t>
            </a:r>
            <a:endParaRPr lang="de-DE" kern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83962DD-C87E-45D5-8B04-DE41598689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082" y="1289304"/>
            <a:ext cx="3224918" cy="23774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2BF1B0B-0EED-4A47-9E07-16A97A33B4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3377006"/>
            <a:ext cx="3823455" cy="2629776"/>
          </a:xfrm>
          <a:prstGeom prst="rect">
            <a:avLst/>
          </a:prstGeom>
        </p:spPr>
      </p:pic>
      <p:pic>
        <p:nvPicPr>
          <p:cNvPr id="6" name="Grafik 5" descr="Verbot">
            <a:extLst>
              <a:ext uri="{FF2B5EF4-FFF2-40B4-BE49-F238E27FC236}">
                <a16:creationId xmlns:a16="http://schemas.microsoft.com/office/drawing/2014/main" id="{0FB7942A-0957-49E2-B354-ADEA615802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6310" y="1864752"/>
            <a:ext cx="386486" cy="386486"/>
          </a:xfrm>
          <a:prstGeom prst="rect">
            <a:avLst/>
          </a:prstGeom>
        </p:spPr>
      </p:pic>
      <p:pic>
        <p:nvPicPr>
          <p:cNvPr id="7" name="Grafik 6" descr="Verbot">
            <a:extLst>
              <a:ext uri="{FF2B5EF4-FFF2-40B4-BE49-F238E27FC236}">
                <a16:creationId xmlns:a16="http://schemas.microsoft.com/office/drawing/2014/main" id="{3DC5CDCD-2F1E-4E6D-A5B4-0C59B7229C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1103" y="3572423"/>
            <a:ext cx="386486" cy="386486"/>
          </a:xfrm>
          <a:prstGeom prst="rect">
            <a:avLst/>
          </a:prstGeom>
        </p:spPr>
      </p:pic>
      <p:pic>
        <p:nvPicPr>
          <p:cNvPr id="8" name="Grafik 7" descr="Verbot">
            <a:extLst>
              <a:ext uri="{FF2B5EF4-FFF2-40B4-BE49-F238E27FC236}">
                <a16:creationId xmlns:a16="http://schemas.microsoft.com/office/drawing/2014/main" id="{D92814BA-EABC-46CD-ACDF-AF2C6B6A57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1103" y="4033521"/>
            <a:ext cx="386486" cy="38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29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2BF1B0B-0EED-4A47-9E07-16A97A33B4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888" y="3593592"/>
            <a:ext cx="3788148" cy="2414016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77925"/>
            <a:ext cx="8040878" cy="48296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Östlicher Zugang Teil 2</a:t>
            </a:r>
          </a:p>
          <a:p>
            <a:pPr marL="447675" lvl="1"/>
            <a:r>
              <a:rPr lang="de-DE" sz="2400" dirty="0"/>
              <a:t>Überdachung        </a:t>
            </a:r>
          </a:p>
          <a:p>
            <a:pPr marL="447675" lvl="1"/>
            <a:r>
              <a:rPr lang="de-DE" sz="2400" dirty="0"/>
              <a:t>Diebstahlschutz</a:t>
            </a:r>
          </a:p>
          <a:p>
            <a:pPr marL="447675" lvl="1"/>
            <a:r>
              <a:rPr lang="de-DE" sz="2400" dirty="0"/>
              <a:t>Soziale Kontrolle      </a:t>
            </a:r>
          </a:p>
          <a:p>
            <a:pPr marL="447675" lvl="1"/>
            <a:r>
              <a:rPr lang="de-DE" sz="2400" dirty="0"/>
              <a:t>Befestigung</a:t>
            </a:r>
          </a:p>
          <a:p>
            <a:pPr marL="447675" lvl="1"/>
            <a:r>
              <a:rPr lang="de-DE" sz="2400" dirty="0"/>
              <a:t>Anhänger	</a:t>
            </a:r>
          </a:p>
          <a:p>
            <a:pPr marL="447675" lvl="1"/>
            <a:r>
              <a:rPr lang="de-DE" sz="2400" dirty="0"/>
              <a:t>Beleuchtung</a:t>
            </a:r>
          </a:p>
          <a:p>
            <a:pPr marL="447675" lvl="1"/>
            <a:r>
              <a:rPr lang="de-DE" sz="2400" dirty="0"/>
              <a:t>Vandalismus</a:t>
            </a:r>
          </a:p>
          <a:p>
            <a:pPr marL="265112" lvl="1" indent="0">
              <a:buNone/>
            </a:pPr>
            <a:r>
              <a:rPr lang="de-DE" sz="2400" dirty="0">
                <a:solidFill>
                  <a:srgbClr val="0DFF01"/>
                </a:solidFill>
              </a:rPr>
              <a:t>Es handelt sich um über 75 Abstellplätze, die nicht optimal genutzt werden (können)</a:t>
            </a:r>
            <a:r>
              <a:rPr lang="de-DE" sz="2400" dirty="0"/>
              <a:t>	</a:t>
            </a:r>
          </a:p>
          <a:p>
            <a:pPr marL="447675" lvl="1"/>
            <a:endParaRPr lang="de-DE" sz="2400" dirty="0"/>
          </a:p>
          <a:p>
            <a:pPr marL="265112" lvl="1" indent="0">
              <a:buNone/>
            </a:pPr>
            <a:r>
              <a:rPr lang="de-DE" sz="2400" dirty="0"/>
              <a:t>	</a:t>
            </a:r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 S-Bahnhof Teltow Stadt</a:t>
            </a:r>
            <a:endParaRPr lang="de-DE" kern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83962DD-C87E-45D5-8B04-DE4159868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114" y="1289304"/>
            <a:ext cx="3505922" cy="2715768"/>
          </a:xfrm>
          <a:prstGeom prst="rect">
            <a:avLst/>
          </a:prstGeom>
        </p:spPr>
      </p:pic>
      <p:pic>
        <p:nvPicPr>
          <p:cNvPr id="6" name="Grafik 5" descr="Verbot">
            <a:extLst>
              <a:ext uri="{FF2B5EF4-FFF2-40B4-BE49-F238E27FC236}">
                <a16:creationId xmlns:a16="http://schemas.microsoft.com/office/drawing/2014/main" id="{0FB7942A-0957-49E2-B354-ADEA615802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6310" y="3618586"/>
            <a:ext cx="386486" cy="386486"/>
          </a:xfrm>
          <a:prstGeom prst="rect">
            <a:avLst/>
          </a:prstGeom>
        </p:spPr>
      </p:pic>
      <p:pic>
        <p:nvPicPr>
          <p:cNvPr id="7" name="Grafik 6" descr="Verbot">
            <a:extLst>
              <a:ext uri="{FF2B5EF4-FFF2-40B4-BE49-F238E27FC236}">
                <a16:creationId xmlns:a16="http://schemas.microsoft.com/office/drawing/2014/main" id="{3DC5CDCD-2F1E-4E6D-A5B4-0C59B7229C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6310" y="4064098"/>
            <a:ext cx="386486" cy="386486"/>
          </a:xfrm>
          <a:prstGeom prst="rect">
            <a:avLst/>
          </a:prstGeom>
        </p:spPr>
      </p:pic>
      <p:pic>
        <p:nvPicPr>
          <p:cNvPr id="9" name="Grafik 8" descr="Verbot">
            <a:extLst>
              <a:ext uri="{FF2B5EF4-FFF2-40B4-BE49-F238E27FC236}">
                <a16:creationId xmlns:a16="http://schemas.microsoft.com/office/drawing/2014/main" id="{BB17A481-7720-4D46-90A0-EC6EC86D9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6310" y="1864752"/>
            <a:ext cx="386486" cy="386486"/>
          </a:xfrm>
          <a:prstGeom prst="rect">
            <a:avLst/>
          </a:prstGeom>
        </p:spPr>
      </p:pic>
      <p:pic>
        <p:nvPicPr>
          <p:cNvPr id="10" name="Grafik 9" descr="Verbot">
            <a:extLst>
              <a:ext uri="{FF2B5EF4-FFF2-40B4-BE49-F238E27FC236}">
                <a16:creationId xmlns:a16="http://schemas.microsoft.com/office/drawing/2014/main" id="{4429DA30-F20B-47C4-BB08-8354BC29C3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6310" y="2325850"/>
            <a:ext cx="386486" cy="386486"/>
          </a:xfrm>
          <a:prstGeom prst="rect">
            <a:avLst/>
          </a:prstGeom>
        </p:spPr>
      </p:pic>
      <p:pic>
        <p:nvPicPr>
          <p:cNvPr id="11" name="Grafik 10" descr="Verbot">
            <a:extLst>
              <a:ext uri="{FF2B5EF4-FFF2-40B4-BE49-F238E27FC236}">
                <a16:creationId xmlns:a16="http://schemas.microsoft.com/office/drawing/2014/main" id="{E5534014-D6AF-42C6-8E13-B60BC7AAC2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6310" y="2737353"/>
            <a:ext cx="386486" cy="386486"/>
          </a:xfrm>
          <a:prstGeom prst="rect">
            <a:avLst/>
          </a:prstGeom>
        </p:spPr>
      </p:pic>
      <p:pic>
        <p:nvPicPr>
          <p:cNvPr id="12" name="Grafik 11" descr="Verbot">
            <a:extLst>
              <a:ext uri="{FF2B5EF4-FFF2-40B4-BE49-F238E27FC236}">
                <a16:creationId xmlns:a16="http://schemas.microsoft.com/office/drawing/2014/main" id="{EEDF6B38-D2AF-42AC-9B4C-D246EDED72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6310" y="3198451"/>
            <a:ext cx="386486" cy="386486"/>
          </a:xfrm>
          <a:prstGeom prst="rect">
            <a:avLst/>
          </a:prstGeom>
        </p:spPr>
      </p:pic>
      <p:pic>
        <p:nvPicPr>
          <p:cNvPr id="13" name="Grafik 12" descr="Verbot">
            <a:extLst>
              <a:ext uri="{FF2B5EF4-FFF2-40B4-BE49-F238E27FC236}">
                <a16:creationId xmlns:a16="http://schemas.microsoft.com/office/drawing/2014/main" id="{8B277AE1-7AC9-4196-BFCE-18AA38B761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6310" y="4509610"/>
            <a:ext cx="386486" cy="38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56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62AE2AB1-1467-4BAE-921E-B1CD1BA7B7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39" y="3429000"/>
            <a:ext cx="3869917" cy="2578608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03313"/>
            <a:ext cx="8040878" cy="503231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Östlicher Zugang Teil 2</a:t>
            </a:r>
          </a:p>
          <a:p>
            <a:pPr marL="447675" lvl="1"/>
            <a:r>
              <a:rPr lang="de-DE" sz="2400" dirty="0"/>
              <a:t>Überdachung        </a:t>
            </a:r>
          </a:p>
          <a:p>
            <a:pPr marL="447675" lvl="1"/>
            <a:r>
              <a:rPr lang="de-DE" sz="2400" dirty="0"/>
              <a:t>Diebstahlschutz</a:t>
            </a:r>
          </a:p>
          <a:p>
            <a:pPr marL="447675" lvl="1"/>
            <a:r>
              <a:rPr lang="de-DE" sz="2400" dirty="0"/>
              <a:t>Soziale Kontrolle      </a:t>
            </a:r>
          </a:p>
          <a:p>
            <a:pPr marL="447675" lvl="1"/>
            <a:r>
              <a:rPr lang="de-DE" sz="2400" dirty="0"/>
              <a:t>Befestigung</a:t>
            </a:r>
          </a:p>
          <a:p>
            <a:pPr marL="447675" lvl="1"/>
            <a:r>
              <a:rPr lang="de-DE" sz="2400" dirty="0"/>
              <a:t>Anhänger	</a:t>
            </a:r>
          </a:p>
          <a:p>
            <a:pPr marL="447675" lvl="1"/>
            <a:r>
              <a:rPr lang="de-DE" sz="2400" dirty="0"/>
              <a:t>Beleuchtung</a:t>
            </a:r>
          </a:p>
          <a:p>
            <a:pPr marL="447675" lvl="1"/>
            <a:r>
              <a:rPr lang="de-DE" sz="2400" dirty="0"/>
              <a:t>Vandalismus	</a:t>
            </a:r>
          </a:p>
          <a:p>
            <a:r>
              <a:rPr lang="de-DE" sz="2400" i="1" dirty="0">
                <a:solidFill>
                  <a:srgbClr val="0DFF01"/>
                </a:solidFill>
              </a:rPr>
              <a:t>In Teltow wird über die Einrichtung von weiteren </a:t>
            </a:r>
            <a:br>
              <a:rPr lang="de-DE" sz="2400" i="1" dirty="0">
                <a:solidFill>
                  <a:srgbClr val="0DFF01"/>
                </a:solidFill>
              </a:rPr>
            </a:br>
            <a:r>
              <a:rPr lang="de-DE" sz="2400" i="1" dirty="0">
                <a:solidFill>
                  <a:srgbClr val="0DFF01"/>
                </a:solidFill>
              </a:rPr>
              <a:t>PKW-Parkplätzen diskutiert </a:t>
            </a:r>
          </a:p>
          <a:p>
            <a:r>
              <a:rPr lang="de-DE" sz="2400" i="1" dirty="0">
                <a:solidFill>
                  <a:srgbClr val="0DFF01"/>
                </a:solidFill>
              </a:rPr>
              <a:t>Radfahrer und Abstellanlagen sind für die Stadt wohl kein Thema	</a:t>
            </a:r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 S-Bahnhof Teltow Stadt</a:t>
            </a:r>
            <a:endParaRPr lang="de-DE" kern="0" dirty="0"/>
          </a:p>
        </p:txBody>
      </p:sp>
      <p:pic>
        <p:nvPicPr>
          <p:cNvPr id="6" name="Grafik 5" descr="Verbot">
            <a:extLst>
              <a:ext uri="{FF2B5EF4-FFF2-40B4-BE49-F238E27FC236}">
                <a16:creationId xmlns:a16="http://schemas.microsoft.com/office/drawing/2014/main" id="{0FB7942A-0957-49E2-B354-ADEA615802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96310" y="3618586"/>
            <a:ext cx="386486" cy="386486"/>
          </a:xfrm>
          <a:prstGeom prst="rect">
            <a:avLst/>
          </a:prstGeom>
        </p:spPr>
      </p:pic>
      <p:pic>
        <p:nvPicPr>
          <p:cNvPr id="7" name="Grafik 6" descr="Verbot">
            <a:extLst>
              <a:ext uri="{FF2B5EF4-FFF2-40B4-BE49-F238E27FC236}">
                <a16:creationId xmlns:a16="http://schemas.microsoft.com/office/drawing/2014/main" id="{3DC5CDCD-2F1E-4E6D-A5B4-0C59B7229C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96310" y="4064098"/>
            <a:ext cx="386486" cy="386486"/>
          </a:xfrm>
          <a:prstGeom prst="rect">
            <a:avLst/>
          </a:prstGeom>
        </p:spPr>
      </p:pic>
      <p:pic>
        <p:nvPicPr>
          <p:cNvPr id="9" name="Grafik 8" descr="Verbot">
            <a:extLst>
              <a:ext uri="{FF2B5EF4-FFF2-40B4-BE49-F238E27FC236}">
                <a16:creationId xmlns:a16="http://schemas.microsoft.com/office/drawing/2014/main" id="{BB17A481-7720-4D46-90A0-EC6EC86D9B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96310" y="1864752"/>
            <a:ext cx="386486" cy="386486"/>
          </a:xfrm>
          <a:prstGeom prst="rect">
            <a:avLst/>
          </a:prstGeom>
        </p:spPr>
      </p:pic>
      <p:pic>
        <p:nvPicPr>
          <p:cNvPr id="10" name="Grafik 9" descr="Verbot">
            <a:extLst>
              <a:ext uri="{FF2B5EF4-FFF2-40B4-BE49-F238E27FC236}">
                <a16:creationId xmlns:a16="http://schemas.microsoft.com/office/drawing/2014/main" id="{4429DA30-F20B-47C4-BB08-8354BC29C3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96310" y="2325850"/>
            <a:ext cx="386486" cy="386486"/>
          </a:xfrm>
          <a:prstGeom prst="rect">
            <a:avLst/>
          </a:prstGeom>
        </p:spPr>
      </p:pic>
      <p:pic>
        <p:nvPicPr>
          <p:cNvPr id="11" name="Grafik 10" descr="Verbot">
            <a:extLst>
              <a:ext uri="{FF2B5EF4-FFF2-40B4-BE49-F238E27FC236}">
                <a16:creationId xmlns:a16="http://schemas.microsoft.com/office/drawing/2014/main" id="{E5534014-D6AF-42C6-8E13-B60BC7AAC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96310" y="2737353"/>
            <a:ext cx="386486" cy="386486"/>
          </a:xfrm>
          <a:prstGeom prst="rect">
            <a:avLst/>
          </a:prstGeom>
        </p:spPr>
      </p:pic>
      <p:pic>
        <p:nvPicPr>
          <p:cNvPr id="12" name="Grafik 11" descr="Verbot">
            <a:extLst>
              <a:ext uri="{FF2B5EF4-FFF2-40B4-BE49-F238E27FC236}">
                <a16:creationId xmlns:a16="http://schemas.microsoft.com/office/drawing/2014/main" id="{EEDF6B38-D2AF-42AC-9B4C-D246EDED7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96310" y="3198451"/>
            <a:ext cx="386486" cy="38648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7B95389-9CAB-4ECA-BD5E-2921EED19F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434" y="1170595"/>
            <a:ext cx="3505922" cy="2155606"/>
          </a:xfrm>
          <a:prstGeom prst="rect">
            <a:avLst/>
          </a:prstGeom>
        </p:spPr>
      </p:pic>
      <p:pic>
        <p:nvPicPr>
          <p:cNvPr id="15" name="Grafik 14" descr="Verbot">
            <a:extLst>
              <a:ext uri="{FF2B5EF4-FFF2-40B4-BE49-F238E27FC236}">
                <a16:creationId xmlns:a16="http://schemas.microsoft.com/office/drawing/2014/main" id="{FC1AA45D-B16C-4099-8E31-10CF3EF6A0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96310" y="4509610"/>
            <a:ext cx="386486" cy="38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16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77925"/>
            <a:ext cx="8040878" cy="4793107"/>
          </a:xfrm>
          <a:effectLst>
            <a:outerShdw blurRad="50800" dist="50800" dir="5400000" algn="ctr" rotWithShape="0">
              <a:schemeClr val="accent2">
                <a:lumMod val="90000"/>
              </a:schemeClr>
            </a:outerShdw>
          </a:effectLst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Kleinmachnow – Masterplan Fahrrad (2012) </a:t>
            </a:r>
          </a:p>
          <a:p>
            <a:pPr marL="525463" lvl="1" indent="-168275"/>
            <a:r>
              <a:rPr lang="de-DE" sz="2400" dirty="0"/>
              <a:t>Felgenradgröße und „Felgenkiller“ </a:t>
            </a:r>
          </a:p>
          <a:p>
            <a:pPr marL="525463" lvl="1" indent="-168275"/>
            <a:endParaRPr lang="de-DE" sz="2400" dirty="0"/>
          </a:p>
          <a:p>
            <a:pPr marL="525463" lvl="1" indent="-168275"/>
            <a:endParaRPr lang="de-DE" sz="2400" dirty="0"/>
          </a:p>
          <a:p>
            <a:pPr marL="525463" lvl="1" indent="-168275"/>
            <a:endParaRPr lang="de-DE" sz="2400" dirty="0"/>
          </a:p>
          <a:p>
            <a:pPr marL="525463" lvl="1" indent="-168275"/>
            <a:endParaRPr lang="de-DE" sz="2400" dirty="0"/>
          </a:p>
          <a:p>
            <a:pPr marL="525463" lvl="1" indent="-168275"/>
            <a:endParaRPr lang="de-DE" sz="2400" dirty="0"/>
          </a:p>
          <a:p>
            <a:pPr marL="525463" lvl="1" indent="-168275"/>
            <a:endParaRPr lang="de-DE" sz="2400" dirty="0"/>
          </a:p>
          <a:p>
            <a:pPr marL="525463" lvl="1" indent="-168275"/>
            <a:endParaRPr lang="de-DE" sz="2400" dirty="0"/>
          </a:p>
          <a:p>
            <a:pPr marL="357188" lvl="1" indent="0">
              <a:buNone/>
            </a:pPr>
            <a:endParaRPr lang="de-DE" sz="1200" dirty="0"/>
          </a:p>
          <a:p>
            <a:pPr marL="539750" lvl="2" indent="0">
              <a:buNone/>
            </a:pPr>
            <a:r>
              <a:rPr lang="de-DE" sz="1200" dirty="0"/>
              <a:t>Fundstelle: http://brandenburg.adfc.de/2545</a:t>
            </a:r>
            <a:endParaRPr lang="de-DE" sz="3200" dirty="0"/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Beispiele aus verschiedenen Städten</a:t>
            </a:r>
            <a:r>
              <a:rPr lang="de-DE" kern="0" dirty="0"/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2BF1B0B-0EED-4A47-9E07-16A97A33B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472" y="1889435"/>
            <a:ext cx="2597938" cy="40815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872696F-61CB-418C-8B4A-E1607BC17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369" y="2286000"/>
            <a:ext cx="2852732" cy="325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1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Kleinmachnow – Steinwegschule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Beispiele aus verschiedenen Städten</a:t>
            </a:r>
            <a:r>
              <a:rPr lang="de-DE" kern="0" dirty="0"/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2BF1B0B-0EED-4A47-9E07-16A97A33B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424" y="1832702"/>
            <a:ext cx="6432849" cy="413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08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Kleinmachnow – Maxim-Gorki Gesamtschule</a:t>
            </a:r>
          </a:p>
          <a:p>
            <a:pPr marL="525463" lvl="1" indent="-168275"/>
            <a:r>
              <a:rPr lang="de-DE" sz="2000" dirty="0"/>
              <a:t>Bügel können für Schulveranstaltungen demontiert werden</a:t>
            </a:r>
          </a:p>
          <a:p>
            <a:endParaRPr lang="de-DE" sz="3200" dirty="0"/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Beispiele aus verschiedenen Städten</a:t>
            </a:r>
            <a:r>
              <a:rPr lang="de-DE" kern="0" dirty="0"/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2BF1B0B-0EED-4A47-9E07-16A97A33B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60" y="2388146"/>
            <a:ext cx="5026987" cy="3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90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2BF1B0B-0EED-4A47-9E07-16A97A33B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728" y="1417189"/>
            <a:ext cx="5257800" cy="4590419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77925"/>
            <a:ext cx="8040878" cy="48296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Lageplan </a:t>
            </a:r>
          </a:p>
          <a:p>
            <a:pPr marL="539750" lvl="1" indent="-174625"/>
            <a:r>
              <a:rPr lang="de-DE" dirty="0">
                <a:solidFill>
                  <a:srgbClr val="FF0066"/>
                </a:solidFill>
              </a:rPr>
              <a:t>Rot: öffentlich</a:t>
            </a:r>
          </a:p>
          <a:p>
            <a:pPr marL="539750" lvl="1" indent="-174625"/>
            <a:r>
              <a:rPr lang="de-DE" dirty="0"/>
              <a:t>Blau: Schule</a:t>
            </a:r>
          </a:p>
          <a:p>
            <a:pPr marL="539750" lvl="1" indent="-174625"/>
            <a:r>
              <a:rPr lang="de-DE" dirty="0">
                <a:solidFill>
                  <a:srgbClr val="00B050"/>
                </a:solidFill>
              </a:rPr>
              <a:t>Grün: Personal Rathaus</a:t>
            </a:r>
          </a:p>
          <a:p>
            <a:pPr marL="539750" lvl="1" indent="-174625"/>
            <a:endParaRPr lang="de-DE" dirty="0">
              <a:solidFill>
                <a:srgbClr val="00B050"/>
              </a:solidFill>
            </a:endParaRPr>
          </a:p>
          <a:p>
            <a:pPr marL="539750" lvl="1" indent="-174625"/>
            <a:endParaRPr lang="de-DE" dirty="0">
              <a:solidFill>
                <a:srgbClr val="00B050"/>
              </a:solidFill>
            </a:endParaRPr>
          </a:p>
          <a:p>
            <a:pPr marL="539750" lvl="1" indent="-174625"/>
            <a:endParaRPr lang="de-DE" dirty="0">
              <a:solidFill>
                <a:srgbClr val="00B050"/>
              </a:solidFill>
            </a:endParaRPr>
          </a:p>
          <a:p>
            <a:pPr marL="539750" lvl="1" indent="-174625"/>
            <a:endParaRPr lang="de-DE" dirty="0">
              <a:solidFill>
                <a:srgbClr val="00B050"/>
              </a:solidFill>
            </a:endParaRPr>
          </a:p>
          <a:p>
            <a:pPr marL="539750" lvl="1" indent="-174625"/>
            <a:endParaRPr lang="de-DE" dirty="0">
              <a:solidFill>
                <a:srgbClr val="00B050"/>
              </a:solidFill>
            </a:endParaRPr>
          </a:p>
          <a:p>
            <a:pPr marL="539750" lvl="1" indent="-174625"/>
            <a:endParaRPr lang="de-DE" dirty="0">
              <a:solidFill>
                <a:srgbClr val="00B050"/>
              </a:solidFill>
            </a:endParaRPr>
          </a:p>
          <a:p>
            <a:pPr marL="539750" lvl="1" indent="-174625"/>
            <a:endParaRPr lang="de-DE" dirty="0">
              <a:solidFill>
                <a:srgbClr val="00B050"/>
              </a:solidFill>
            </a:endParaRPr>
          </a:p>
          <a:p>
            <a:pPr marL="539750" lvl="1" indent="-174625"/>
            <a:endParaRPr lang="de-DE" dirty="0">
              <a:solidFill>
                <a:srgbClr val="00B050"/>
              </a:solidFill>
            </a:endParaRPr>
          </a:p>
          <a:p>
            <a:pPr marL="365125" lvl="1" indent="0">
              <a:buNone/>
            </a:pPr>
            <a:r>
              <a:rPr lang="de-DE" dirty="0"/>
              <a:t>	  		   </a:t>
            </a:r>
            <a:r>
              <a:rPr lang="de-DE" sz="1000" dirty="0"/>
              <a:t>© </a:t>
            </a:r>
            <a:r>
              <a:rPr lang="de-DE" sz="1000" dirty="0" err="1"/>
              <a:t>openstreetmap</a:t>
            </a:r>
            <a:endParaRPr lang="de-DE" sz="1000" dirty="0">
              <a:solidFill>
                <a:srgbClr val="00B050"/>
              </a:solidFill>
            </a:endParaRPr>
          </a:p>
          <a:p>
            <a:pPr marL="539750" lvl="1" indent="-174625"/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 Rathausmarkt Kleinmachnow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642957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77925"/>
            <a:ext cx="8040878" cy="48296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Abstellanlage für Personal aus dem Rathaus </a:t>
            </a:r>
            <a:endParaRPr lang="de-DE" sz="3200" dirty="0">
              <a:solidFill>
                <a:srgbClr val="00B050"/>
              </a:solidFill>
            </a:endParaRPr>
          </a:p>
          <a:p>
            <a:pPr marL="525463" lvl="1" indent="-342900"/>
            <a:r>
              <a:rPr lang="de-DE" sz="2400" dirty="0"/>
              <a:t>Überdachung </a:t>
            </a:r>
            <a:r>
              <a:rPr lang="de-DE" sz="2400" dirty="0">
                <a:solidFill>
                  <a:srgbClr val="00B050"/>
                </a:solidFill>
              </a:rPr>
              <a:t>√</a:t>
            </a:r>
          </a:p>
          <a:p>
            <a:pPr marL="525463" lvl="1" indent="-342900"/>
            <a:r>
              <a:rPr lang="de-DE" sz="2400" dirty="0"/>
              <a:t>Befestigung</a:t>
            </a:r>
          </a:p>
          <a:p>
            <a:pPr marL="525463" lvl="1" indent="-342900"/>
            <a:r>
              <a:rPr lang="de-DE" sz="2400" dirty="0"/>
              <a:t>Anzahl </a:t>
            </a:r>
            <a:r>
              <a:rPr lang="de-DE" sz="2400" dirty="0">
                <a:solidFill>
                  <a:srgbClr val="00B050"/>
                </a:solidFill>
              </a:rPr>
              <a:t>+/-</a:t>
            </a:r>
          </a:p>
          <a:p>
            <a:pPr marL="525463" lvl="1" indent="-342900"/>
            <a:r>
              <a:rPr lang="de-DE" sz="2400" dirty="0"/>
              <a:t>Abstand vom </a:t>
            </a:r>
            <a:br>
              <a:rPr lang="de-DE" sz="2400" dirty="0"/>
            </a:br>
            <a:r>
              <a:rPr lang="de-DE" sz="2400" dirty="0"/>
              <a:t>Arbeitsplatz  </a:t>
            </a:r>
            <a:r>
              <a:rPr lang="de-DE" sz="2400" dirty="0">
                <a:solidFill>
                  <a:srgbClr val="0DFF01"/>
                </a:solidFill>
              </a:rPr>
              <a:t>+/-</a:t>
            </a:r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 Rathausmarkt Kleinmachnow</a:t>
            </a:r>
            <a:endParaRPr lang="de-DE" kern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2BF1B0B-0EED-4A47-9E07-16A97A33B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58" y="2378598"/>
            <a:ext cx="4751632" cy="3530143"/>
          </a:xfrm>
          <a:prstGeom prst="rect">
            <a:avLst/>
          </a:prstGeom>
        </p:spPr>
      </p:pic>
      <p:pic>
        <p:nvPicPr>
          <p:cNvPr id="8" name="Grafik 7" descr="Verbot">
            <a:extLst>
              <a:ext uri="{FF2B5EF4-FFF2-40B4-BE49-F238E27FC236}">
                <a16:creationId xmlns:a16="http://schemas.microsoft.com/office/drawing/2014/main" id="{0C9718B6-84C9-4FD4-818F-37F69EAC20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01366" y="2310558"/>
            <a:ext cx="386486" cy="38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20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77925"/>
            <a:ext cx="8040878" cy="48739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Beispiele aus verschiedenen Städten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Einblicke in die Region Teltow - Kleinmachnow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Verschiedene Empfehlungen des ADFC </a:t>
            </a:r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kern="0" dirty="0"/>
              <a:t>Themen </a:t>
            </a:r>
          </a:p>
        </p:txBody>
      </p:sp>
    </p:spTree>
    <p:extLst>
      <p:ext uri="{BB962C8B-B14F-4D97-AF65-F5344CB8AC3E}">
        <p14:creationId xmlns:p14="http://schemas.microsoft.com/office/powerpoint/2010/main" val="3146403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77925"/>
            <a:ext cx="8040878" cy="48296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Abstellanlage vor dem Rathauseingang (Süden) </a:t>
            </a:r>
            <a:endParaRPr lang="de-DE" sz="3200" dirty="0">
              <a:solidFill>
                <a:srgbClr val="00B050"/>
              </a:solidFill>
            </a:endParaRPr>
          </a:p>
          <a:p>
            <a:pPr marL="525463" lvl="1" indent="-342900"/>
            <a:r>
              <a:rPr lang="de-DE" sz="2400" dirty="0"/>
              <a:t>Überdachung </a:t>
            </a:r>
            <a:r>
              <a:rPr lang="de-DE" sz="2400" dirty="0">
                <a:solidFill>
                  <a:srgbClr val="00B050"/>
                </a:solidFill>
              </a:rPr>
              <a:t>√</a:t>
            </a:r>
          </a:p>
          <a:p>
            <a:pPr marL="525463" lvl="1" indent="-342900"/>
            <a:r>
              <a:rPr lang="de-DE" sz="2400" dirty="0"/>
              <a:t>Befestigung</a:t>
            </a:r>
          </a:p>
          <a:p>
            <a:pPr marL="525463" lvl="1" indent="-342900"/>
            <a:r>
              <a:rPr lang="de-DE" sz="2400" dirty="0"/>
              <a:t>Anzahl</a:t>
            </a:r>
            <a:endParaRPr lang="de-DE" sz="2400" dirty="0">
              <a:solidFill>
                <a:srgbClr val="00B050"/>
              </a:solidFill>
            </a:endParaRPr>
          </a:p>
          <a:p>
            <a:pPr marL="525463" lvl="1" indent="-342900"/>
            <a:r>
              <a:rPr lang="de-DE" sz="2400" dirty="0"/>
              <a:t>Abstand zum </a:t>
            </a:r>
            <a:br>
              <a:rPr lang="de-DE" sz="2400" dirty="0"/>
            </a:br>
            <a:r>
              <a:rPr lang="de-DE" sz="2400" dirty="0"/>
              <a:t>Eingang  </a:t>
            </a:r>
            <a:r>
              <a:rPr lang="de-DE" sz="2400" dirty="0">
                <a:solidFill>
                  <a:srgbClr val="0DFF01"/>
                </a:solidFill>
              </a:rPr>
              <a:t>+/-</a:t>
            </a:r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 Rathausmarkt Kleinmachnow</a:t>
            </a:r>
            <a:endParaRPr lang="de-DE" kern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2BF1B0B-0EED-4A47-9E07-16A97A33B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58" y="2562664"/>
            <a:ext cx="4751632" cy="3162010"/>
          </a:xfrm>
          <a:prstGeom prst="rect">
            <a:avLst/>
          </a:prstGeom>
        </p:spPr>
      </p:pic>
      <p:pic>
        <p:nvPicPr>
          <p:cNvPr id="8" name="Grafik 7" descr="Verbot">
            <a:extLst>
              <a:ext uri="{FF2B5EF4-FFF2-40B4-BE49-F238E27FC236}">
                <a16:creationId xmlns:a16="http://schemas.microsoft.com/office/drawing/2014/main" id="{0C9718B6-84C9-4FD4-818F-37F69EAC20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01366" y="2310558"/>
            <a:ext cx="386486" cy="386486"/>
          </a:xfrm>
          <a:prstGeom prst="rect">
            <a:avLst/>
          </a:prstGeom>
        </p:spPr>
      </p:pic>
      <p:pic>
        <p:nvPicPr>
          <p:cNvPr id="6" name="Grafik 5" descr="Verbot">
            <a:extLst>
              <a:ext uri="{FF2B5EF4-FFF2-40B4-BE49-F238E27FC236}">
                <a16:creationId xmlns:a16="http://schemas.microsoft.com/office/drawing/2014/main" id="{9E486C14-037C-44B5-9586-EF79A209B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01366" y="2697044"/>
            <a:ext cx="386486" cy="386486"/>
          </a:xfrm>
          <a:prstGeom prst="rect">
            <a:avLst/>
          </a:prstGeom>
        </p:spPr>
      </p:pic>
      <p:pic>
        <p:nvPicPr>
          <p:cNvPr id="7" name="Grafik 6" descr="Verbot">
            <a:extLst>
              <a:ext uri="{FF2B5EF4-FFF2-40B4-BE49-F238E27FC236}">
                <a16:creationId xmlns:a16="http://schemas.microsoft.com/office/drawing/2014/main" id="{95B42E1C-B356-46E8-A404-7A38299E9C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87852" y="2697044"/>
            <a:ext cx="386486" cy="38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51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77925"/>
            <a:ext cx="8040878" cy="48296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Abstellanlagen am Rathausmarkt</a:t>
            </a:r>
            <a:endParaRPr lang="de-DE" sz="3200" dirty="0">
              <a:solidFill>
                <a:srgbClr val="00B050"/>
              </a:solidFill>
            </a:endParaRPr>
          </a:p>
          <a:p>
            <a:pPr marL="525463" lvl="1" indent="-342900"/>
            <a:r>
              <a:rPr lang="de-DE" sz="2400" dirty="0"/>
              <a:t>Überdachung </a:t>
            </a:r>
            <a:endParaRPr lang="de-DE" sz="2400" dirty="0">
              <a:solidFill>
                <a:srgbClr val="00B050"/>
              </a:solidFill>
            </a:endParaRPr>
          </a:p>
          <a:p>
            <a:pPr marL="525463" lvl="1" indent="-342900"/>
            <a:r>
              <a:rPr lang="de-DE" sz="2400" dirty="0"/>
              <a:t>Befestigung</a:t>
            </a:r>
          </a:p>
          <a:p>
            <a:pPr marL="525463" lvl="1" indent="-342900"/>
            <a:r>
              <a:rPr lang="de-DE" sz="2400" dirty="0"/>
              <a:t>Anzahl</a:t>
            </a:r>
            <a:endParaRPr lang="de-DE" sz="2400" dirty="0">
              <a:solidFill>
                <a:srgbClr val="00B050"/>
              </a:solidFill>
            </a:endParaRPr>
          </a:p>
          <a:p>
            <a:pPr marL="525463" lvl="1" indent="-342900"/>
            <a:r>
              <a:rPr lang="de-DE" sz="2400" dirty="0"/>
              <a:t>Abstand zum </a:t>
            </a:r>
            <a:br>
              <a:rPr lang="de-DE" sz="2400" dirty="0"/>
            </a:br>
            <a:r>
              <a:rPr lang="de-DE" sz="2400" dirty="0"/>
              <a:t>Eingang    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</a:p>
          <a:p>
            <a:pPr marL="525463" lvl="1" indent="-342900"/>
            <a:r>
              <a:rPr lang="de-DE" sz="2400" dirty="0"/>
              <a:t>Fester Stand</a:t>
            </a:r>
          </a:p>
          <a:p>
            <a:pPr marL="525463" lvl="1" indent="-342900"/>
            <a:r>
              <a:rPr lang="de-DE" sz="2400" dirty="0"/>
              <a:t>Anhänger	</a:t>
            </a:r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 Rathausmarkt Kleinmachnow</a:t>
            </a:r>
            <a:endParaRPr lang="de-DE" kern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2BF1B0B-0EED-4A47-9E07-16A97A33B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381" y="2026509"/>
            <a:ext cx="5301147" cy="3796766"/>
          </a:xfrm>
          <a:prstGeom prst="rect">
            <a:avLst/>
          </a:prstGeom>
        </p:spPr>
      </p:pic>
      <p:pic>
        <p:nvPicPr>
          <p:cNvPr id="8" name="Grafik 7" descr="Verbot">
            <a:extLst>
              <a:ext uri="{FF2B5EF4-FFF2-40B4-BE49-F238E27FC236}">
                <a16:creationId xmlns:a16="http://schemas.microsoft.com/office/drawing/2014/main" id="{0C9718B6-84C9-4FD4-818F-37F69EAC20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01366" y="2310558"/>
            <a:ext cx="386486" cy="386486"/>
          </a:xfrm>
          <a:prstGeom prst="rect">
            <a:avLst/>
          </a:prstGeom>
        </p:spPr>
      </p:pic>
      <p:pic>
        <p:nvPicPr>
          <p:cNvPr id="6" name="Grafik 5" descr="Verbot">
            <a:extLst>
              <a:ext uri="{FF2B5EF4-FFF2-40B4-BE49-F238E27FC236}">
                <a16:creationId xmlns:a16="http://schemas.microsoft.com/office/drawing/2014/main" id="{9E486C14-037C-44B5-9586-EF79A209B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01366" y="2771656"/>
            <a:ext cx="386486" cy="386486"/>
          </a:xfrm>
          <a:prstGeom prst="rect">
            <a:avLst/>
          </a:prstGeom>
        </p:spPr>
      </p:pic>
      <p:pic>
        <p:nvPicPr>
          <p:cNvPr id="7" name="Grafik 6" descr="Verbot">
            <a:extLst>
              <a:ext uri="{FF2B5EF4-FFF2-40B4-BE49-F238E27FC236}">
                <a16:creationId xmlns:a16="http://schemas.microsoft.com/office/drawing/2014/main" id="{95B42E1C-B356-46E8-A404-7A38299E9C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01366" y="1849460"/>
            <a:ext cx="386486" cy="386486"/>
          </a:xfrm>
          <a:prstGeom prst="rect">
            <a:avLst/>
          </a:prstGeom>
        </p:spPr>
      </p:pic>
      <p:pic>
        <p:nvPicPr>
          <p:cNvPr id="9" name="Grafik 8" descr="Verbot">
            <a:extLst>
              <a:ext uri="{FF2B5EF4-FFF2-40B4-BE49-F238E27FC236}">
                <a16:creationId xmlns:a16="http://schemas.microsoft.com/office/drawing/2014/main" id="{B5C91421-7B76-4B5C-B974-376F00932D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01366" y="4003146"/>
            <a:ext cx="386486" cy="386486"/>
          </a:xfrm>
          <a:prstGeom prst="rect">
            <a:avLst/>
          </a:prstGeom>
        </p:spPr>
      </p:pic>
      <p:pic>
        <p:nvPicPr>
          <p:cNvPr id="10" name="Grafik 9" descr="Verbot">
            <a:extLst>
              <a:ext uri="{FF2B5EF4-FFF2-40B4-BE49-F238E27FC236}">
                <a16:creationId xmlns:a16="http://schemas.microsoft.com/office/drawing/2014/main" id="{75595B98-E701-45E1-8BBC-67D7DDA9C3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01366" y="4464244"/>
            <a:ext cx="386486" cy="38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27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77925"/>
            <a:ext cx="8040878" cy="48296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Abstellanlagen am Rathausmarkt</a:t>
            </a:r>
            <a:endParaRPr lang="de-DE" sz="3200" dirty="0">
              <a:solidFill>
                <a:srgbClr val="00B050"/>
              </a:solidFill>
            </a:endParaRPr>
          </a:p>
          <a:p>
            <a:pPr marL="525463" lvl="1" indent="-342900"/>
            <a:r>
              <a:rPr lang="de-DE" sz="2400" dirty="0"/>
              <a:t>Überdachung </a:t>
            </a:r>
            <a:endParaRPr lang="de-DE" sz="2400" dirty="0">
              <a:solidFill>
                <a:srgbClr val="00B050"/>
              </a:solidFill>
            </a:endParaRPr>
          </a:p>
          <a:p>
            <a:pPr marL="525463" lvl="1" indent="-342900"/>
            <a:r>
              <a:rPr lang="de-DE" sz="2400" dirty="0"/>
              <a:t>Befestigung</a:t>
            </a:r>
          </a:p>
          <a:p>
            <a:pPr marL="525463" lvl="1" indent="-342900"/>
            <a:r>
              <a:rPr lang="de-DE" sz="2400" dirty="0"/>
              <a:t>Anzahl</a:t>
            </a:r>
            <a:endParaRPr lang="de-DE" sz="2400" dirty="0">
              <a:solidFill>
                <a:srgbClr val="00B050"/>
              </a:solidFill>
            </a:endParaRPr>
          </a:p>
          <a:p>
            <a:pPr marL="525463" lvl="1" indent="-342900"/>
            <a:r>
              <a:rPr lang="de-DE" sz="2400" dirty="0"/>
              <a:t>Abstand zum </a:t>
            </a:r>
            <a:br>
              <a:rPr lang="de-DE" sz="2400" dirty="0"/>
            </a:br>
            <a:r>
              <a:rPr lang="de-DE" sz="2400" dirty="0"/>
              <a:t>Eingang       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</a:p>
          <a:p>
            <a:pPr marL="525463" lvl="1" indent="-342900"/>
            <a:r>
              <a:rPr lang="de-DE" sz="2400" dirty="0"/>
              <a:t>Fester Stand</a:t>
            </a:r>
          </a:p>
          <a:p>
            <a:pPr marL="525463" lvl="1" indent="-342900"/>
            <a:r>
              <a:rPr lang="de-DE" sz="2400" dirty="0"/>
              <a:t>Anhänger	</a:t>
            </a:r>
          </a:p>
          <a:p>
            <a:pPr marL="525463" lvl="1" indent="-342900"/>
            <a:r>
              <a:rPr lang="de-DE" sz="2400" dirty="0"/>
              <a:t>Erreichbarkeit </a:t>
            </a:r>
            <a:br>
              <a:rPr lang="de-DE" sz="2400" dirty="0"/>
            </a:br>
            <a:r>
              <a:rPr lang="de-DE" sz="2400" dirty="0"/>
              <a:t>ohne Verstoß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</a:p>
          <a:p>
            <a:pPr marL="525463" lvl="1" indent="-342900"/>
            <a:endParaRPr lang="de-DE" sz="2400" dirty="0"/>
          </a:p>
          <a:p>
            <a:pPr marL="525463" lvl="1" indent="-342900"/>
            <a:endParaRPr lang="de-DE" sz="2400" dirty="0"/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 Rathausmarkt Kleinmachnow</a:t>
            </a:r>
            <a:endParaRPr lang="de-DE" kern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2BF1B0B-0EED-4A47-9E07-16A97A33B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097" y="1951065"/>
            <a:ext cx="5052431" cy="4056544"/>
          </a:xfrm>
          <a:prstGeom prst="rect">
            <a:avLst/>
          </a:prstGeom>
        </p:spPr>
      </p:pic>
      <p:pic>
        <p:nvPicPr>
          <p:cNvPr id="8" name="Grafik 7" descr="Verbot">
            <a:extLst>
              <a:ext uri="{FF2B5EF4-FFF2-40B4-BE49-F238E27FC236}">
                <a16:creationId xmlns:a16="http://schemas.microsoft.com/office/drawing/2014/main" id="{0C9718B6-84C9-4FD4-818F-37F69EAC20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4609" y="2330615"/>
            <a:ext cx="386486" cy="386486"/>
          </a:xfrm>
          <a:prstGeom prst="rect">
            <a:avLst/>
          </a:prstGeom>
        </p:spPr>
      </p:pic>
      <p:pic>
        <p:nvPicPr>
          <p:cNvPr id="6" name="Grafik 5" descr="Verbot">
            <a:extLst>
              <a:ext uri="{FF2B5EF4-FFF2-40B4-BE49-F238E27FC236}">
                <a16:creationId xmlns:a16="http://schemas.microsoft.com/office/drawing/2014/main" id="{9E486C14-037C-44B5-9586-EF79A209B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4609" y="2781081"/>
            <a:ext cx="386486" cy="386486"/>
          </a:xfrm>
          <a:prstGeom prst="rect">
            <a:avLst/>
          </a:prstGeom>
        </p:spPr>
      </p:pic>
      <p:pic>
        <p:nvPicPr>
          <p:cNvPr id="7" name="Grafik 6" descr="Verbot">
            <a:extLst>
              <a:ext uri="{FF2B5EF4-FFF2-40B4-BE49-F238E27FC236}">
                <a16:creationId xmlns:a16="http://schemas.microsoft.com/office/drawing/2014/main" id="{95B42E1C-B356-46E8-A404-7A38299E9C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4609" y="1869517"/>
            <a:ext cx="386486" cy="386486"/>
          </a:xfrm>
          <a:prstGeom prst="rect">
            <a:avLst/>
          </a:prstGeom>
        </p:spPr>
      </p:pic>
      <p:pic>
        <p:nvPicPr>
          <p:cNvPr id="9" name="Grafik 8" descr="Verbot">
            <a:extLst>
              <a:ext uri="{FF2B5EF4-FFF2-40B4-BE49-F238E27FC236}">
                <a16:creationId xmlns:a16="http://schemas.microsoft.com/office/drawing/2014/main" id="{B5C91421-7B76-4B5C-B974-376F00932D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4609" y="4024577"/>
            <a:ext cx="386486" cy="386486"/>
          </a:xfrm>
          <a:prstGeom prst="rect">
            <a:avLst/>
          </a:prstGeom>
        </p:spPr>
      </p:pic>
      <p:pic>
        <p:nvPicPr>
          <p:cNvPr id="10" name="Grafik 9" descr="Verbot">
            <a:extLst>
              <a:ext uri="{FF2B5EF4-FFF2-40B4-BE49-F238E27FC236}">
                <a16:creationId xmlns:a16="http://schemas.microsoft.com/office/drawing/2014/main" id="{75595B98-E701-45E1-8BBC-67D7DDA9C3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4609" y="4464244"/>
            <a:ext cx="386486" cy="38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73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2BF1B0B-0EED-4A47-9E07-16A97A33B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806" y="2235946"/>
            <a:ext cx="5041722" cy="3570084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77925"/>
            <a:ext cx="7428230" cy="48296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Abstellanlagen am Rathausmarkt</a:t>
            </a:r>
            <a:endParaRPr lang="de-DE" sz="3200" dirty="0">
              <a:solidFill>
                <a:srgbClr val="00B050"/>
              </a:solidFill>
            </a:endParaRPr>
          </a:p>
          <a:p>
            <a:pPr marL="538163" lvl="1" indent="-179388"/>
            <a:r>
              <a:rPr lang="de-DE" sz="2400" dirty="0"/>
              <a:t>Überdachung </a:t>
            </a:r>
            <a:endParaRPr lang="de-DE" sz="2400" dirty="0">
              <a:solidFill>
                <a:srgbClr val="00B050"/>
              </a:solidFill>
            </a:endParaRPr>
          </a:p>
          <a:p>
            <a:pPr marL="538163" lvl="1" indent="-179388"/>
            <a:r>
              <a:rPr lang="de-DE" sz="2400" dirty="0"/>
              <a:t>Befestigung</a:t>
            </a:r>
          </a:p>
          <a:p>
            <a:pPr marL="538163" lvl="1" indent="-179388"/>
            <a:r>
              <a:rPr lang="de-DE" sz="2400" dirty="0"/>
              <a:t>Anzahl</a:t>
            </a:r>
            <a:endParaRPr lang="de-DE" sz="2400" dirty="0">
              <a:solidFill>
                <a:srgbClr val="00B050"/>
              </a:solidFill>
            </a:endParaRPr>
          </a:p>
          <a:p>
            <a:pPr marL="538163" lvl="1" indent="-179388"/>
            <a:r>
              <a:rPr lang="de-DE" sz="2400" dirty="0"/>
              <a:t>Abstand zum </a:t>
            </a:r>
            <a:br>
              <a:rPr lang="de-DE" sz="2400" dirty="0"/>
            </a:br>
            <a:r>
              <a:rPr lang="de-DE" sz="2400" dirty="0"/>
              <a:t>Eingang       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</a:p>
          <a:p>
            <a:pPr marL="538163" lvl="1" indent="-179388"/>
            <a:r>
              <a:rPr lang="de-DE" sz="2400" dirty="0"/>
              <a:t>Fester Stand</a:t>
            </a:r>
          </a:p>
          <a:p>
            <a:pPr marL="538163" lvl="1" indent="-179388"/>
            <a:r>
              <a:rPr lang="de-DE" sz="2400" dirty="0"/>
              <a:t>Erreichbarkeit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  <a:br>
              <a:rPr lang="de-DE" sz="2400" dirty="0">
                <a:solidFill>
                  <a:srgbClr val="0DFF01"/>
                </a:solidFill>
              </a:rPr>
            </a:br>
            <a:r>
              <a:rPr lang="de-DE" sz="2400" dirty="0"/>
              <a:t>ohne Verstoß</a:t>
            </a:r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 Rathausmarkt Kleinmachnow</a:t>
            </a:r>
            <a:endParaRPr lang="de-DE" kern="0" dirty="0"/>
          </a:p>
        </p:txBody>
      </p:sp>
      <p:pic>
        <p:nvPicPr>
          <p:cNvPr id="8" name="Grafik 7" descr="Verbot">
            <a:extLst>
              <a:ext uri="{FF2B5EF4-FFF2-40B4-BE49-F238E27FC236}">
                <a16:creationId xmlns:a16="http://schemas.microsoft.com/office/drawing/2014/main" id="{0C9718B6-84C9-4FD4-818F-37F69EAC20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7102" y="2310558"/>
            <a:ext cx="386486" cy="386486"/>
          </a:xfrm>
          <a:prstGeom prst="rect">
            <a:avLst/>
          </a:prstGeom>
        </p:spPr>
      </p:pic>
      <p:pic>
        <p:nvPicPr>
          <p:cNvPr id="6" name="Grafik 5" descr="Verbot">
            <a:extLst>
              <a:ext uri="{FF2B5EF4-FFF2-40B4-BE49-F238E27FC236}">
                <a16:creationId xmlns:a16="http://schemas.microsoft.com/office/drawing/2014/main" id="{9E486C14-037C-44B5-9586-EF79A209B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4609" y="2771656"/>
            <a:ext cx="386486" cy="386486"/>
          </a:xfrm>
          <a:prstGeom prst="rect">
            <a:avLst/>
          </a:prstGeom>
        </p:spPr>
      </p:pic>
      <p:pic>
        <p:nvPicPr>
          <p:cNvPr id="7" name="Grafik 6" descr="Verbot">
            <a:extLst>
              <a:ext uri="{FF2B5EF4-FFF2-40B4-BE49-F238E27FC236}">
                <a16:creationId xmlns:a16="http://schemas.microsoft.com/office/drawing/2014/main" id="{95B42E1C-B356-46E8-A404-7A38299E9C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4609" y="1849460"/>
            <a:ext cx="386486" cy="386486"/>
          </a:xfrm>
          <a:prstGeom prst="rect">
            <a:avLst/>
          </a:prstGeom>
        </p:spPr>
      </p:pic>
      <p:pic>
        <p:nvPicPr>
          <p:cNvPr id="9" name="Grafik 8" descr="Verbot">
            <a:extLst>
              <a:ext uri="{FF2B5EF4-FFF2-40B4-BE49-F238E27FC236}">
                <a16:creationId xmlns:a16="http://schemas.microsoft.com/office/drawing/2014/main" id="{B5C91421-7B76-4B5C-B974-376F00932D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4609" y="4003146"/>
            <a:ext cx="386486" cy="38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88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2BF1B0B-0EED-4A47-9E07-16A97A33B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008" y="2733725"/>
            <a:ext cx="4253520" cy="3132659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77925"/>
            <a:ext cx="8040878" cy="48296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Abstellanlagen am Rathausmarkt</a:t>
            </a:r>
            <a:endParaRPr lang="de-DE" sz="3200" dirty="0">
              <a:solidFill>
                <a:srgbClr val="00B050"/>
              </a:solidFill>
            </a:endParaRPr>
          </a:p>
          <a:p>
            <a:pPr marL="525463" lvl="1" indent="-342900"/>
            <a:r>
              <a:rPr lang="de-DE" sz="2400" dirty="0"/>
              <a:t>Überdachung </a:t>
            </a:r>
            <a:endParaRPr lang="de-DE" sz="2400" dirty="0">
              <a:solidFill>
                <a:srgbClr val="00B050"/>
              </a:solidFill>
            </a:endParaRPr>
          </a:p>
          <a:p>
            <a:pPr marL="525463" lvl="1" indent="-342900"/>
            <a:r>
              <a:rPr lang="de-DE" sz="2400" dirty="0"/>
              <a:t>Befestigung</a:t>
            </a:r>
          </a:p>
          <a:p>
            <a:pPr marL="525463" lvl="1" indent="-342900"/>
            <a:r>
              <a:rPr lang="de-DE" sz="2400" dirty="0"/>
              <a:t>Anzahl</a:t>
            </a:r>
            <a:endParaRPr lang="de-DE" sz="2400" dirty="0">
              <a:solidFill>
                <a:srgbClr val="00B050"/>
              </a:solidFill>
            </a:endParaRPr>
          </a:p>
          <a:p>
            <a:pPr marL="525463" lvl="1" indent="-342900"/>
            <a:r>
              <a:rPr lang="de-DE" sz="2400" dirty="0"/>
              <a:t>Abstand zum </a:t>
            </a:r>
            <a:br>
              <a:rPr lang="de-DE" sz="2400" dirty="0"/>
            </a:br>
            <a:r>
              <a:rPr lang="de-DE" sz="2400" dirty="0"/>
              <a:t>Eingang        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</a:p>
          <a:p>
            <a:pPr marL="525463" lvl="1" indent="-342900"/>
            <a:r>
              <a:rPr lang="de-DE" sz="2400" dirty="0"/>
              <a:t>Fester Stand</a:t>
            </a:r>
          </a:p>
          <a:p>
            <a:pPr marL="525463" lvl="1" indent="-342900"/>
            <a:r>
              <a:rPr lang="de-DE" sz="2400" dirty="0"/>
              <a:t>Erreichbarkeit </a:t>
            </a:r>
            <a:br>
              <a:rPr lang="de-DE" sz="2400" dirty="0"/>
            </a:br>
            <a:r>
              <a:rPr lang="de-DE" sz="2400" dirty="0"/>
              <a:t>ohne Verstoß</a:t>
            </a:r>
          </a:p>
          <a:p>
            <a:pPr lvl="1" indent="0">
              <a:buNone/>
            </a:pPr>
            <a:endParaRPr lang="de-DE" sz="2400" dirty="0"/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 Rathausmarkt Kleinmachnow</a:t>
            </a:r>
            <a:endParaRPr lang="de-DE" kern="0" dirty="0"/>
          </a:p>
        </p:txBody>
      </p:sp>
      <p:pic>
        <p:nvPicPr>
          <p:cNvPr id="8" name="Grafik 7" descr="Verbot">
            <a:extLst>
              <a:ext uri="{FF2B5EF4-FFF2-40B4-BE49-F238E27FC236}">
                <a16:creationId xmlns:a16="http://schemas.microsoft.com/office/drawing/2014/main" id="{0C9718B6-84C9-4FD4-818F-37F69EAC20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16939" y="2325033"/>
            <a:ext cx="386486" cy="386486"/>
          </a:xfrm>
          <a:prstGeom prst="rect">
            <a:avLst/>
          </a:prstGeom>
        </p:spPr>
      </p:pic>
      <p:pic>
        <p:nvPicPr>
          <p:cNvPr id="6" name="Grafik 5" descr="Verbot">
            <a:extLst>
              <a:ext uri="{FF2B5EF4-FFF2-40B4-BE49-F238E27FC236}">
                <a16:creationId xmlns:a16="http://schemas.microsoft.com/office/drawing/2014/main" id="{9E486C14-037C-44B5-9586-EF79A209B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1903" y="2754730"/>
            <a:ext cx="386486" cy="386486"/>
          </a:xfrm>
          <a:prstGeom prst="rect">
            <a:avLst/>
          </a:prstGeom>
        </p:spPr>
      </p:pic>
      <p:pic>
        <p:nvPicPr>
          <p:cNvPr id="7" name="Grafik 6" descr="Verbot">
            <a:extLst>
              <a:ext uri="{FF2B5EF4-FFF2-40B4-BE49-F238E27FC236}">
                <a16:creationId xmlns:a16="http://schemas.microsoft.com/office/drawing/2014/main" id="{95B42E1C-B356-46E8-A404-7A38299E9C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16939" y="1908357"/>
            <a:ext cx="386486" cy="386486"/>
          </a:xfrm>
          <a:prstGeom prst="rect">
            <a:avLst/>
          </a:prstGeom>
        </p:spPr>
      </p:pic>
      <p:pic>
        <p:nvPicPr>
          <p:cNvPr id="9" name="Grafik 8" descr="Verbot">
            <a:extLst>
              <a:ext uri="{FF2B5EF4-FFF2-40B4-BE49-F238E27FC236}">
                <a16:creationId xmlns:a16="http://schemas.microsoft.com/office/drawing/2014/main" id="{B5C91421-7B76-4B5C-B974-376F00932D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1903" y="3957377"/>
            <a:ext cx="386486" cy="38648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31F5C6A-78CC-4B05-9DCA-66947CF12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8997" y="1871762"/>
            <a:ext cx="1347273" cy="1557238"/>
          </a:xfrm>
          <a:prstGeom prst="rect">
            <a:avLst/>
          </a:prstGeom>
        </p:spPr>
      </p:pic>
      <p:pic>
        <p:nvPicPr>
          <p:cNvPr id="10" name="Grafik 9" descr="Verbot">
            <a:extLst>
              <a:ext uri="{FF2B5EF4-FFF2-40B4-BE49-F238E27FC236}">
                <a16:creationId xmlns:a16="http://schemas.microsoft.com/office/drawing/2014/main" id="{A006960D-48E9-CE4B-BE35-5472C0FF1E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1903" y="4418475"/>
            <a:ext cx="386486" cy="38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44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77925"/>
            <a:ext cx="7745799" cy="48296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Abstellanlagen am Rathausmarkt</a:t>
            </a:r>
            <a:endParaRPr lang="de-DE" sz="3200" dirty="0">
              <a:solidFill>
                <a:srgbClr val="00B050"/>
              </a:solidFill>
            </a:endParaRPr>
          </a:p>
          <a:p>
            <a:pPr marL="525463" lvl="1" indent="-342900"/>
            <a:r>
              <a:rPr lang="de-DE" sz="2400" dirty="0"/>
              <a:t>Überdachung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</a:p>
          <a:p>
            <a:pPr marL="525463" lvl="1" indent="-342900"/>
            <a:r>
              <a:rPr lang="de-DE" sz="2400" dirty="0"/>
              <a:t>Befestigung</a:t>
            </a:r>
          </a:p>
          <a:p>
            <a:pPr marL="525463" lvl="1" indent="-342900"/>
            <a:r>
              <a:rPr lang="de-DE" sz="2400" dirty="0"/>
              <a:t>Anzahl       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  <a:endParaRPr lang="de-DE" sz="2400" dirty="0">
              <a:solidFill>
                <a:srgbClr val="00B050"/>
              </a:solidFill>
            </a:endParaRPr>
          </a:p>
          <a:p>
            <a:pPr marL="525463" lvl="1" indent="-342900"/>
            <a:r>
              <a:rPr lang="de-DE" sz="2400" dirty="0"/>
              <a:t>Abstand zum </a:t>
            </a:r>
            <a:br>
              <a:rPr lang="de-DE" sz="2400" dirty="0"/>
            </a:br>
            <a:r>
              <a:rPr lang="de-DE" sz="2400" dirty="0"/>
              <a:t>Eingang    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</a:p>
          <a:p>
            <a:pPr marL="525463" lvl="1" indent="-342900"/>
            <a:r>
              <a:rPr lang="de-DE" sz="2400" dirty="0"/>
              <a:t>Fester Stand</a:t>
            </a:r>
          </a:p>
          <a:p>
            <a:pPr marL="525463" lvl="1" indent="-342900"/>
            <a:r>
              <a:rPr lang="de-DE" sz="2400" dirty="0"/>
              <a:t>Anhänger</a:t>
            </a:r>
          </a:p>
          <a:p>
            <a:pPr lvl="1" indent="0">
              <a:buNone/>
            </a:pPr>
            <a:endParaRPr lang="de-DE" sz="2400" dirty="0"/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 Rathausmarkt Kleinmachnow</a:t>
            </a:r>
            <a:endParaRPr lang="de-DE" kern="0" dirty="0"/>
          </a:p>
        </p:txBody>
      </p:sp>
      <p:pic>
        <p:nvPicPr>
          <p:cNvPr id="8" name="Grafik 7" descr="Verbot">
            <a:extLst>
              <a:ext uri="{FF2B5EF4-FFF2-40B4-BE49-F238E27FC236}">
                <a16:creationId xmlns:a16="http://schemas.microsoft.com/office/drawing/2014/main" id="{0C9718B6-84C9-4FD4-818F-37F69EAC20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1366" y="2310558"/>
            <a:ext cx="386486" cy="386486"/>
          </a:xfrm>
          <a:prstGeom prst="rect">
            <a:avLst/>
          </a:prstGeom>
        </p:spPr>
      </p:pic>
      <p:pic>
        <p:nvPicPr>
          <p:cNvPr id="9" name="Grafik 8" descr="Verbot">
            <a:extLst>
              <a:ext uri="{FF2B5EF4-FFF2-40B4-BE49-F238E27FC236}">
                <a16:creationId xmlns:a16="http://schemas.microsoft.com/office/drawing/2014/main" id="{B5C91421-7B76-4B5C-B974-376F00932D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1366" y="4003146"/>
            <a:ext cx="386486" cy="38648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2BF1B0B-0EED-4A47-9E07-16A97A33B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443" y="1991308"/>
            <a:ext cx="4241970" cy="3814722"/>
          </a:xfrm>
          <a:prstGeom prst="rect">
            <a:avLst/>
          </a:prstGeom>
        </p:spPr>
      </p:pic>
      <p:pic>
        <p:nvPicPr>
          <p:cNvPr id="10" name="Grafik 9" descr="Verbot">
            <a:extLst>
              <a:ext uri="{FF2B5EF4-FFF2-40B4-BE49-F238E27FC236}">
                <a16:creationId xmlns:a16="http://schemas.microsoft.com/office/drawing/2014/main" id="{D5A6DB02-3913-4649-998C-A2772E4F3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1366" y="4464244"/>
            <a:ext cx="386486" cy="38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94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2BF1B0B-0EED-4A47-9E07-16A97A33B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217" y="2087505"/>
            <a:ext cx="4613303" cy="3903564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77925"/>
            <a:ext cx="7959870" cy="4870537"/>
          </a:xfrm>
        </p:spPr>
        <p:txBody>
          <a:bodyPr/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de-DE" sz="3200" dirty="0"/>
              <a:t>Abstellanlagen am Rathausmarkt</a:t>
            </a:r>
            <a:endParaRPr lang="de-DE" sz="3200" dirty="0">
              <a:solidFill>
                <a:srgbClr val="00B050"/>
              </a:solidFill>
            </a:endParaRPr>
          </a:p>
          <a:p>
            <a:pPr marL="525463" lvl="1" indent="-342900"/>
            <a:r>
              <a:rPr lang="de-DE" sz="2400" dirty="0"/>
              <a:t>Überdachung</a:t>
            </a:r>
            <a:endParaRPr lang="de-DE" sz="2400" dirty="0">
              <a:solidFill>
                <a:srgbClr val="0DFF01"/>
              </a:solidFill>
            </a:endParaRPr>
          </a:p>
          <a:p>
            <a:pPr marL="525463" lvl="1" indent="-342900"/>
            <a:r>
              <a:rPr lang="de-DE" sz="2400" dirty="0"/>
              <a:t>Befestigung</a:t>
            </a:r>
          </a:p>
          <a:p>
            <a:pPr marL="525463" lvl="1" indent="-342900"/>
            <a:r>
              <a:rPr lang="de-DE" sz="2400" dirty="0"/>
              <a:t>Anzahl       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  <a:endParaRPr lang="de-DE" sz="2400" dirty="0">
              <a:solidFill>
                <a:srgbClr val="00B050"/>
              </a:solidFill>
            </a:endParaRPr>
          </a:p>
          <a:p>
            <a:pPr marL="525463" lvl="1" indent="-342900"/>
            <a:r>
              <a:rPr lang="de-DE" sz="2400" dirty="0"/>
              <a:t>Abstand zum </a:t>
            </a:r>
            <a:br>
              <a:rPr lang="de-DE" sz="2400" dirty="0"/>
            </a:br>
            <a:r>
              <a:rPr lang="de-DE" sz="2400" dirty="0"/>
              <a:t>Eingang    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</a:p>
          <a:p>
            <a:pPr marL="525463" lvl="1" indent="-342900"/>
            <a:r>
              <a:rPr lang="de-DE" sz="2400" dirty="0"/>
              <a:t>Fester Stand</a:t>
            </a:r>
          </a:p>
          <a:p>
            <a:pPr marL="525463" lvl="1" indent="-342900"/>
            <a:r>
              <a:rPr lang="de-DE" sz="2400" dirty="0"/>
              <a:t>Nutzung</a:t>
            </a:r>
          </a:p>
          <a:p>
            <a:r>
              <a:rPr lang="de-DE" sz="2000" i="1" dirty="0">
                <a:solidFill>
                  <a:srgbClr val="0DFF01"/>
                </a:solidFill>
              </a:rPr>
              <a:t>Der Bürgermeister von Kleinmachnow wollte für 110 T € weitere Pkw-Stellplätze schaffen. Die Gemeindevertretung hat dies abgelehnt.  Radabstellanlagen am Rathausmarkt haben für den Bürgermeister keine Priorität.</a:t>
            </a:r>
            <a:r>
              <a:rPr lang="de-DE" sz="2000" dirty="0"/>
              <a:t>	</a:t>
            </a:r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 Rathausmarkt Kleinmachnow</a:t>
            </a:r>
            <a:endParaRPr lang="de-DE" kern="0" dirty="0"/>
          </a:p>
        </p:txBody>
      </p:sp>
      <p:pic>
        <p:nvPicPr>
          <p:cNvPr id="8" name="Grafik 7" descr="Verbot">
            <a:extLst>
              <a:ext uri="{FF2B5EF4-FFF2-40B4-BE49-F238E27FC236}">
                <a16:creationId xmlns:a16="http://schemas.microsoft.com/office/drawing/2014/main" id="{0C9718B6-84C9-4FD4-818F-37F69EAC20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01366" y="2310558"/>
            <a:ext cx="386486" cy="386486"/>
          </a:xfrm>
          <a:prstGeom prst="rect">
            <a:avLst/>
          </a:prstGeom>
        </p:spPr>
      </p:pic>
      <p:pic>
        <p:nvPicPr>
          <p:cNvPr id="9" name="Grafik 8" descr="Verbot">
            <a:extLst>
              <a:ext uri="{FF2B5EF4-FFF2-40B4-BE49-F238E27FC236}">
                <a16:creationId xmlns:a16="http://schemas.microsoft.com/office/drawing/2014/main" id="{B5C91421-7B76-4B5C-B974-376F00932D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01366" y="4003146"/>
            <a:ext cx="386486" cy="386486"/>
          </a:xfrm>
          <a:prstGeom prst="rect">
            <a:avLst/>
          </a:prstGeom>
        </p:spPr>
      </p:pic>
      <p:pic>
        <p:nvPicPr>
          <p:cNvPr id="7" name="Grafik 6" descr="Verbot">
            <a:extLst>
              <a:ext uri="{FF2B5EF4-FFF2-40B4-BE49-F238E27FC236}">
                <a16:creationId xmlns:a16="http://schemas.microsoft.com/office/drawing/2014/main" id="{14186B41-E173-40BE-8297-3F19D10F46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3261" y="1849460"/>
            <a:ext cx="386486" cy="386486"/>
          </a:xfrm>
          <a:prstGeom prst="rect">
            <a:avLst/>
          </a:prstGeom>
        </p:spPr>
      </p:pic>
      <p:pic>
        <p:nvPicPr>
          <p:cNvPr id="10" name="Grafik 9" descr="Verbot">
            <a:extLst>
              <a:ext uri="{FF2B5EF4-FFF2-40B4-BE49-F238E27FC236}">
                <a16:creationId xmlns:a16="http://schemas.microsoft.com/office/drawing/2014/main" id="{2F9CC6B3-772D-4FFB-9977-B990682EA6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01366" y="4464244"/>
            <a:ext cx="386486" cy="38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46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77925"/>
            <a:ext cx="8122588" cy="48296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Abstellanlagen am Rathausmarkt - Biocompany</a:t>
            </a:r>
            <a:endParaRPr lang="de-DE" sz="3200" dirty="0">
              <a:solidFill>
                <a:srgbClr val="00B050"/>
              </a:solidFill>
            </a:endParaRPr>
          </a:p>
          <a:p>
            <a:pPr marL="525463" lvl="1" indent="-342900"/>
            <a:r>
              <a:rPr lang="de-DE" sz="2400" dirty="0"/>
              <a:t>Überdachung</a:t>
            </a:r>
            <a:endParaRPr lang="de-DE" sz="2400" dirty="0">
              <a:solidFill>
                <a:srgbClr val="0DFF01"/>
              </a:solidFill>
            </a:endParaRPr>
          </a:p>
          <a:p>
            <a:pPr marL="525463" lvl="1" indent="-342900"/>
            <a:r>
              <a:rPr lang="de-DE" sz="2400" dirty="0"/>
              <a:t>Befestigung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  <a:endParaRPr lang="de-DE" sz="2400" dirty="0"/>
          </a:p>
          <a:p>
            <a:pPr marL="525463" lvl="1" indent="-342900"/>
            <a:r>
              <a:rPr lang="de-DE" sz="2400" dirty="0"/>
              <a:t>Anzahl       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  <a:endParaRPr lang="de-DE" sz="2400" dirty="0">
              <a:solidFill>
                <a:srgbClr val="00B050"/>
              </a:solidFill>
            </a:endParaRPr>
          </a:p>
          <a:p>
            <a:pPr marL="525463" lvl="1" indent="-342900"/>
            <a:r>
              <a:rPr lang="de-DE" sz="2400" dirty="0"/>
              <a:t>Abstand zum </a:t>
            </a:r>
            <a:br>
              <a:rPr lang="de-DE" sz="2400" dirty="0"/>
            </a:br>
            <a:r>
              <a:rPr lang="de-DE" sz="2400" dirty="0"/>
              <a:t>Eingang    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</a:p>
          <a:p>
            <a:pPr marL="525463" lvl="1" indent="-342900"/>
            <a:r>
              <a:rPr lang="de-DE" sz="2400" dirty="0"/>
              <a:t>Fester Stand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  <a:endParaRPr lang="de-DE" sz="2400" dirty="0"/>
          </a:p>
          <a:p>
            <a:pPr marL="525463" lvl="1" indent="-342900"/>
            <a:r>
              <a:rPr lang="de-DE" sz="2400" dirty="0"/>
              <a:t>Anhänger</a:t>
            </a:r>
          </a:p>
          <a:p>
            <a:pPr marL="525463" lvl="1" indent="-342900"/>
            <a:r>
              <a:rPr lang="de-DE" sz="2400" dirty="0"/>
              <a:t>Anderweitige</a:t>
            </a:r>
            <a:br>
              <a:rPr lang="de-DE" sz="2400" dirty="0"/>
            </a:br>
            <a:r>
              <a:rPr lang="de-DE" sz="2400" dirty="0"/>
              <a:t>Blockierung	</a:t>
            </a:r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 Rathausmarkt Kleinmachnow</a:t>
            </a:r>
            <a:endParaRPr lang="de-DE" kern="0" dirty="0"/>
          </a:p>
        </p:txBody>
      </p:sp>
      <p:pic>
        <p:nvPicPr>
          <p:cNvPr id="8" name="Grafik 7" descr="Verbot">
            <a:extLst>
              <a:ext uri="{FF2B5EF4-FFF2-40B4-BE49-F238E27FC236}">
                <a16:creationId xmlns:a16="http://schemas.microsoft.com/office/drawing/2014/main" id="{0C9718B6-84C9-4FD4-818F-37F69EAC20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1366" y="5251415"/>
            <a:ext cx="386486" cy="38648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2BF1B0B-0EED-4A47-9E07-16A97A33B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384" y="2248690"/>
            <a:ext cx="5158854" cy="3758917"/>
          </a:xfrm>
          <a:prstGeom prst="rect">
            <a:avLst/>
          </a:prstGeom>
        </p:spPr>
      </p:pic>
      <p:pic>
        <p:nvPicPr>
          <p:cNvPr id="7" name="Grafik 6" descr="Verbot">
            <a:extLst>
              <a:ext uri="{FF2B5EF4-FFF2-40B4-BE49-F238E27FC236}">
                <a16:creationId xmlns:a16="http://schemas.microsoft.com/office/drawing/2014/main" id="{14186B41-E173-40BE-8297-3F19D10F46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23261" y="1849460"/>
            <a:ext cx="386486" cy="386486"/>
          </a:xfrm>
          <a:prstGeom prst="rect">
            <a:avLst/>
          </a:prstGeom>
        </p:spPr>
      </p:pic>
      <p:pic>
        <p:nvPicPr>
          <p:cNvPr id="11" name="Grafik 10" descr="Verbot">
            <a:extLst>
              <a:ext uri="{FF2B5EF4-FFF2-40B4-BE49-F238E27FC236}">
                <a16:creationId xmlns:a16="http://schemas.microsoft.com/office/drawing/2014/main" id="{74329971-CF1C-4A9D-AC86-6F9812378A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1366" y="4428812"/>
            <a:ext cx="386486" cy="38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23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77925"/>
            <a:ext cx="7745799" cy="48296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Abstellanlagen an Haltestelle Rathausmarkt</a:t>
            </a:r>
            <a:endParaRPr lang="de-DE" sz="3200" dirty="0">
              <a:solidFill>
                <a:srgbClr val="00B050"/>
              </a:solidFill>
            </a:endParaRPr>
          </a:p>
          <a:p>
            <a:pPr marL="525463" lvl="1" indent="-342900"/>
            <a:r>
              <a:rPr lang="de-DE" sz="2400" dirty="0"/>
              <a:t>Überdachung</a:t>
            </a:r>
            <a:endParaRPr lang="de-DE" sz="2400" dirty="0">
              <a:solidFill>
                <a:srgbClr val="0DFF01"/>
              </a:solidFill>
            </a:endParaRPr>
          </a:p>
          <a:p>
            <a:pPr marL="525463" lvl="1" indent="-342900"/>
            <a:r>
              <a:rPr lang="de-DE" sz="2400" dirty="0"/>
              <a:t>Befestigung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  <a:endParaRPr lang="de-DE" sz="2400" dirty="0"/>
          </a:p>
          <a:p>
            <a:pPr marL="525463" lvl="1" indent="-342900"/>
            <a:r>
              <a:rPr lang="de-DE" sz="2400" dirty="0"/>
              <a:t>Anzahl       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  <a:endParaRPr lang="de-DE" sz="2400" dirty="0">
              <a:solidFill>
                <a:srgbClr val="00B050"/>
              </a:solidFill>
            </a:endParaRPr>
          </a:p>
          <a:p>
            <a:pPr marL="525463" lvl="1" indent="-342900"/>
            <a:r>
              <a:rPr lang="de-DE" sz="2400" dirty="0"/>
              <a:t>Abstand zur </a:t>
            </a:r>
            <a:br>
              <a:rPr lang="de-DE" sz="2400" dirty="0"/>
            </a:br>
            <a:r>
              <a:rPr lang="de-DE" sz="2400" dirty="0"/>
              <a:t>Haltestelle 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</a:p>
          <a:p>
            <a:pPr marL="525463" lvl="1" indent="-342900"/>
            <a:r>
              <a:rPr lang="de-DE" sz="2400" dirty="0"/>
              <a:t>Fester Stand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  <a:endParaRPr lang="de-DE" sz="2400" dirty="0"/>
          </a:p>
          <a:p>
            <a:pPr marL="525463" lvl="1" indent="-342900"/>
            <a:r>
              <a:rPr lang="de-DE" sz="2400" dirty="0"/>
              <a:t>Nutzung 	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 Haltestellen in Kleinmachnow</a:t>
            </a:r>
            <a:endParaRPr lang="de-DE" kern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2BF1B0B-0EED-4A47-9E07-16A97A33B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799" y="3150973"/>
            <a:ext cx="5021650" cy="2847967"/>
          </a:xfrm>
          <a:prstGeom prst="rect">
            <a:avLst/>
          </a:prstGeom>
        </p:spPr>
      </p:pic>
      <p:pic>
        <p:nvPicPr>
          <p:cNvPr id="7" name="Grafik 6" descr="Verbot">
            <a:extLst>
              <a:ext uri="{FF2B5EF4-FFF2-40B4-BE49-F238E27FC236}">
                <a16:creationId xmlns:a16="http://schemas.microsoft.com/office/drawing/2014/main" id="{14186B41-E173-40BE-8297-3F19D10F46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3261" y="1849460"/>
            <a:ext cx="386486" cy="38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8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77925"/>
            <a:ext cx="7977289" cy="48296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Abstellanlagen an Haltestelle Meiereifeld</a:t>
            </a:r>
            <a:endParaRPr lang="de-DE" sz="3200" dirty="0">
              <a:solidFill>
                <a:srgbClr val="00B050"/>
              </a:solidFill>
            </a:endParaRPr>
          </a:p>
          <a:p>
            <a:pPr marL="525463" lvl="1" indent="-342900"/>
            <a:r>
              <a:rPr lang="de-DE" sz="2400" dirty="0"/>
              <a:t>Überdachung</a:t>
            </a:r>
            <a:endParaRPr lang="de-DE" sz="2400" dirty="0">
              <a:solidFill>
                <a:srgbClr val="0DFF01"/>
              </a:solidFill>
            </a:endParaRPr>
          </a:p>
          <a:p>
            <a:pPr marL="525463" lvl="1" indent="-342900"/>
            <a:r>
              <a:rPr lang="de-DE" sz="2400" dirty="0"/>
              <a:t>Befestigung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  <a:endParaRPr lang="de-DE" sz="2400" dirty="0"/>
          </a:p>
          <a:p>
            <a:pPr marL="525463" lvl="1" indent="-342900"/>
            <a:r>
              <a:rPr lang="de-DE" sz="2400" dirty="0"/>
              <a:t>Anzahl       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  <a:endParaRPr lang="de-DE" sz="2400" dirty="0">
              <a:solidFill>
                <a:srgbClr val="00B050"/>
              </a:solidFill>
            </a:endParaRPr>
          </a:p>
          <a:p>
            <a:pPr marL="525463" lvl="1" indent="-342900"/>
            <a:r>
              <a:rPr lang="de-DE" sz="2400" dirty="0"/>
              <a:t>Abstand zur </a:t>
            </a:r>
            <a:br>
              <a:rPr lang="de-DE" sz="2400" dirty="0"/>
            </a:br>
            <a:r>
              <a:rPr lang="de-DE" sz="2400" dirty="0"/>
              <a:t>Haltestelle 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</a:p>
          <a:p>
            <a:pPr marL="525463" lvl="1" indent="-342900"/>
            <a:r>
              <a:rPr lang="de-DE" sz="2400" dirty="0"/>
              <a:t>Fester Stand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  <a:endParaRPr lang="de-DE" sz="2400" dirty="0"/>
          </a:p>
          <a:p>
            <a:pPr marL="525463" lvl="1" indent="-342900"/>
            <a:r>
              <a:rPr lang="de-DE" sz="2400" dirty="0"/>
              <a:t>Nutzung 	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</a:p>
          <a:p>
            <a:pPr lvl="1" indent="0">
              <a:buNone/>
            </a:pPr>
            <a:r>
              <a:rPr lang="de-DE" sz="2000" dirty="0"/>
              <a:t>Fördermittel für ÖPNV-Infrastruktur wurden in Kleinmachnow erfolgreich für Radabstellanlagen an vielen Haltestellen genutzt</a:t>
            </a:r>
          </a:p>
          <a:p>
            <a:pPr lvl="1" indent="0">
              <a:buNone/>
            </a:pPr>
            <a:r>
              <a:rPr lang="de-DE" sz="2000" dirty="0"/>
              <a:t>Barrierefreier Umbau dieser Haltestelle erfolgte 2017 ebenso mit Förderung</a:t>
            </a:r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 Haltestellen in Kleinmachnow</a:t>
            </a:r>
            <a:endParaRPr lang="de-DE" kern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2BF1B0B-0EED-4A47-9E07-16A97A33B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156" y="2325607"/>
            <a:ext cx="5340893" cy="2466163"/>
          </a:xfrm>
          <a:prstGeom prst="rect">
            <a:avLst/>
          </a:prstGeom>
        </p:spPr>
      </p:pic>
      <p:pic>
        <p:nvPicPr>
          <p:cNvPr id="7" name="Grafik 6" descr="Verbot">
            <a:extLst>
              <a:ext uri="{FF2B5EF4-FFF2-40B4-BE49-F238E27FC236}">
                <a16:creationId xmlns:a16="http://schemas.microsoft.com/office/drawing/2014/main" id="{14186B41-E173-40BE-8297-3F19D10F46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3261" y="1849460"/>
            <a:ext cx="386486" cy="38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59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77925"/>
            <a:ext cx="8040878" cy="477629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Nijmegen (NL) - 2012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de-DE" sz="3200" dirty="0"/>
              <a:t>Aber vor der Haustür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Beispiele aus verschiedenen Städten</a:t>
            </a:r>
            <a:r>
              <a:rPr lang="de-DE" kern="0" dirty="0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6BCC176-D127-4CED-8999-9BB5C3570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568" y="1763075"/>
            <a:ext cx="6254496" cy="246407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8387DDF-AD9D-4C89-BF9E-1D09EF2761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069" y="3215053"/>
            <a:ext cx="3768541" cy="273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699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77925"/>
            <a:ext cx="8216900" cy="48296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Abstellanlagen am Kant-Gymnasium Teltow </a:t>
            </a:r>
            <a:r>
              <a:rPr lang="de-DE" dirty="0"/>
              <a:t>(2017)</a:t>
            </a:r>
            <a:endParaRPr lang="de-DE" dirty="0">
              <a:solidFill>
                <a:srgbClr val="00B050"/>
              </a:solidFill>
            </a:endParaRPr>
          </a:p>
          <a:p>
            <a:pPr marL="525463" lvl="1" indent="-342900"/>
            <a:r>
              <a:rPr lang="de-DE" sz="2400" dirty="0"/>
              <a:t>Überdachung</a:t>
            </a:r>
            <a:endParaRPr lang="de-DE" sz="2400" dirty="0">
              <a:solidFill>
                <a:srgbClr val="0DFF01"/>
              </a:solidFill>
            </a:endParaRPr>
          </a:p>
          <a:p>
            <a:pPr marL="525463" lvl="1" indent="-342900"/>
            <a:r>
              <a:rPr lang="de-DE" sz="2400" dirty="0"/>
              <a:t>Befestigung</a:t>
            </a:r>
          </a:p>
          <a:p>
            <a:pPr marL="525463" lvl="1" indent="-342900"/>
            <a:r>
              <a:rPr lang="de-DE" sz="2400" dirty="0"/>
              <a:t>Anzahl              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  <a:endParaRPr lang="de-DE" sz="2400" dirty="0">
              <a:solidFill>
                <a:srgbClr val="00B050"/>
              </a:solidFill>
            </a:endParaRPr>
          </a:p>
          <a:p>
            <a:pPr marL="525463" lvl="1" indent="-342900"/>
            <a:r>
              <a:rPr lang="de-DE" sz="2400" dirty="0"/>
              <a:t>Fester Stand</a:t>
            </a:r>
          </a:p>
          <a:p>
            <a:pPr marL="525463" lvl="1" indent="-342900"/>
            <a:r>
              <a:rPr lang="de-DE" sz="2400" dirty="0"/>
              <a:t>Sicheres </a:t>
            </a:r>
            <a:br>
              <a:rPr lang="de-DE" sz="2400" dirty="0"/>
            </a:br>
            <a:r>
              <a:rPr lang="de-DE" sz="2400" dirty="0"/>
              <a:t>Abschließen 	</a:t>
            </a:r>
          </a:p>
          <a:p>
            <a:pPr marL="525463" lvl="1" indent="-342900"/>
            <a:r>
              <a:rPr lang="de-DE" sz="2400" dirty="0"/>
              <a:t>Entspricht der </a:t>
            </a:r>
            <a:br>
              <a:rPr lang="de-DE" sz="2400" dirty="0"/>
            </a:br>
            <a:r>
              <a:rPr lang="de-DE" sz="2400" dirty="0"/>
              <a:t>DIN 79008-1</a:t>
            </a:r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 Landkreis Potsdam-Mittelmark</a:t>
            </a:r>
            <a:endParaRPr lang="de-DE" kern="0" dirty="0"/>
          </a:p>
        </p:txBody>
      </p:sp>
      <p:pic>
        <p:nvPicPr>
          <p:cNvPr id="7" name="Grafik 6" descr="Verbot">
            <a:extLst>
              <a:ext uri="{FF2B5EF4-FFF2-40B4-BE49-F238E27FC236}">
                <a16:creationId xmlns:a16="http://schemas.microsoft.com/office/drawing/2014/main" id="{14186B41-E173-40BE-8297-3F19D10F46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2669" y="1849460"/>
            <a:ext cx="386486" cy="38648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5E95FC2-9DED-F746-BD73-508A5D2C1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063" y="1753179"/>
            <a:ext cx="4656221" cy="3492166"/>
          </a:xfrm>
          <a:prstGeom prst="rect">
            <a:avLst/>
          </a:prstGeom>
        </p:spPr>
      </p:pic>
      <p:pic>
        <p:nvPicPr>
          <p:cNvPr id="8" name="Grafik 7" descr="Verbot">
            <a:extLst>
              <a:ext uri="{FF2B5EF4-FFF2-40B4-BE49-F238E27FC236}">
                <a16:creationId xmlns:a16="http://schemas.microsoft.com/office/drawing/2014/main" id="{E683295A-6346-974D-9167-C37F1D0746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2669" y="2310558"/>
            <a:ext cx="386486" cy="386486"/>
          </a:xfrm>
          <a:prstGeom prst="rect">
            <a:avLst/>
          </a:prstGeom>
        </p:spPr>
      </p:pic>
      <p:pic>
        <p:nvPicPr>
          <p:cNvPr id="9" name="Grafik 8" descr="Verbot">
            <a:extLst>
              <a:ext uri="{FF2B5EF4-FFF2-40B4-BE49-F238E27FC236}">
                <a16:creationId xmlns:a16="http://schemas.microsoft.com/office/drawing/2014/main" id="{FAC8F0D8-88F2-5949-BC69-625D298B6A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7248" y="3112776"/>
            <a:ext cx="386486" cy="386486"/>
          </a:xfrm>
          <a:prstGeom prst="rect">
            <a:avLst/>
          </a:prstGeom>
        </p:spPr>
      </p:pic>
      <p:pic>
        <p:nvPicPr>
          <p:cNvPr id="10" name="Grafik 9" descr="Verbot">
            <a:extLst>
              <a:ext uri="{FF2B5EF4-FFF2-40B4-BE49-F238E27FC236}">
                <a16:creationId xmlns:a16="http://schemas.microsoft.com/office/drawing/2014/main" id="{0D74C763-E9F3-0F4A-8310-570C862753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538" y="3643398"/>
            <a:ext cx="386486" cy="386486"/>
          </a:xfrm>
          <a:prstGeom prst="rect">
            <a:avLst/>
          </a:prstGeom>
        </p:spPr>
      </p:pic>
      <p:pic>
        <p:nvPicPr>
          <p:cNvPr id="11" name="Grafik 10" descr="Verbot">
            <a:extLst>
              <a:ext uri="{FF2B5EF4-FFF2-40B4-BE49-F238E27FC236}">
                <a16:creationId xmlns:a16="http://schemas.microsoft.com/office/drawing/2014/main" id="{28A8D22D-554D-C540-9C63-128634683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5683" y="4439017"/>
            <a:ext cx="386486" cy="38648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1BF714D-3EB2-4EE0-A8FF-779A0819A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1918" y="4029884"/>
            <a:ext cx="3530190" cy="19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13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77925"/>
            <a:ext cx="8216900" cy="48296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Abstellanlagen am Kant-Gymnasium Teltow </a:t>
            </a:r>
            <a:r>
              <a:rPr lang="de-DE" dirty="0"/>
              <a:t>(2017)</a:t>
            </a:r>
            <a:endParaRPr lang="de-DE" dirty="0">
              <a:solidFill>
                <a:srgbClr val="00B050"/>
              </a:solidFill>
            </a:endParaRPr>
          </a:p>
          <a:p>
            <a:pPr marL="525463" lvl="1" indent="-342900"/>
            <a:r>
              <a:rPr lang="de-DE" sz="2400" dirty="0"/>
              <a:t>Überdachung  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</a:p>
          <a:p>
            <a:pPr marL="525463" lvl="1" indent="-342900"/>
            <a:r>
              <a:rPr lang="de-DE" sz="2400" dirty="0"/>
              <a:t>Befestigung</a:t>
            </a:r>
          </a:p>
          <a:p>
            <a:pPr marL="525463" lvl="1" indent="-342900"/>
            <a:r>
              <a:rPr lang="de-DE" sz="2400" dirty="0"/>
              <a:t>Anzahl                    </a:t>
            </a:r>
            <a:r>
              <a:rPr lang="de-DE" sz="2400" dirty="0">
                <a:solidFill>
                  <a:srgbClr val="0DFF01"/>
                </a:solidFill>
              </a:rPr>
              <a:t>√</a:t>
            </a:r>
            <a:endParaRPr lang="de-DE" sz="2400" dirty="0">
              <a:solidFill>
                <a:srgbClr val="00B050"/>
              </a:solidFill>
            </a:endParaRPr>
          </a:p>
          <a:p>
            <a:pPr marL="525463" lvl="1" indent="-342900"/>
            <a:r>
              <a:rPr lang="de-DE" sz="2400" dirty="0"/>
              <a:t>Fester Stand</a:t>
            </a:r>
          </a:p>
          <a:p>
            <a:pPr marL="525463" lvl="1" indent="-342900"/>
            <a:r>
              <a:rPr lang="de-DE" sz="2400" dirty="0"/>
              <a:t>Sicheres </a:t>
            </a:r>
            <a:br>
              <a:rPr lang="de-DE" sz="2400" dirty="0"/>
            </a:br>
            <a:r>
              <a:rPr lang="de-DE" sz="2400" dirty="0"/>
              <a:t>Abschließen 	</a:t>
            </a:r>
          </a:p>
          <a:p>
            <a:pPr marL="525463" lvl="1" indent="-342900"/>
            <a:r>
              <a:rPr lang="de-DE" sz="2400" dirty="0"/>
              <a:t>Entspricht der </a:t>
            </a:r>
            <a:br>
              <a:rPr lang="de-DE" sz="2400" dirty="0"/>
            </a:br>
            <a:r>
              <a:rPr lang="de-DE" sz="2400" dirty="0"/>
              <a:t>DIN 79008-1</a:t>
            </a:r>
          </a:p>
          <a:p>
            <a:pPr marL="525463" lvl="1" indent="-342900"/>
            <a:r>
              <a:rPr lang="de-DE" sz="2400" dirty="0"/>
              <a:t>Beleuchtung          </a:t>
            </a:r>
            <a:r>
              <a:rPr lang="de-DE" sz="2400" dirty="0">
                <a:solidFill>
                  <a:srgbClr val="0DFF01"/>
                </a:solidFill>
              </a:rPr>
              <a:t>?</a:t>
            </a:r>
            <a:r>
              <a:rPr lang="de-DE" sz="2400" dirty="0"/>
              <a:t> </a:t>
            </a:r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 Landkreis Potsdam-Mittelmark</a:t>
            </a:r>
            <a:endParaRPr lang="de-DE" kern="0" dirty="0"/>
          </a:p>
        </p:txBody>
      </p:sp>
      <p:pic>
        <p:nvPicPr>
          <p:cNvPr id="8" name="Grafik 7" descr="Verbot">
            <a:extLst>
              <a:ext uri="{FF2B5EF4-FFF2-40B4-BE49-F238E27FC236}">
                <a16:creationId xmlns:a16="http://schemas.microsoft.com/office/drawing/2014/main" id="{E683295A-6346-974D-9167-C37F1D0746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2669" y="2310558"/>
            <a:ext cx="386486" cy="386486"/>
          </a:xfrm>
          <a:prstGeom prst="rect">
            <a:avLst/>
          </a:prstGeom>
        </p:spPr>
      </p:pic>
      <p:pic>
        <p:nvPicPr>
          <p:cNvPr id="9" name="Grafik 8" descr="Verbot">
            <a:extLst>
              <a:ext uri="{FF2B5EF4-FFF2-40B4-BE49-F238E27FC236}">
                <a16:creationId xmlns:a16="http://schemas.microsoft.com/office/drawing/2014/main" id="{FAC8F0D8-88F2-5949-BC69-625D298B6A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7248" y="3112776"/>
            <a:ext cx="386486" cy="386486"/>
          </a:xfrm>
          <a:prstGeom prst="rect">
            <a:avLst/>
          </a:prstGeom>
        </p:spPr>
      </p:pic>
      <p:pic>
        <p:nvPicPr>
          <p:cNvPr id="10" name="Grafik 9" descr="Verbot">
            <a:extLst>
              <a:ext uri="{FF2B5EF4-FFF2-40B4-BE49-F238E27FC236}">
                <a16:creationId xmlns:a16="http://schemas.microsoft.com/office/drawing/2014/main" id="{0D74C763-E9F3-0F4A-8310-570C862753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538" y="3643398"/>
            <a:ext cx="386486" cy="386486"/>
          </a:xfrm>
          <a:prstGeom prst="rect">
            <a:avLst/>
          </a:prstGeom>
        </p:spPr>
      </p:pic>
      <p:pic>
        <p:nvPicPr>
          <p:cNvPr id="11" name="Grafik 10" descr="Verbot">
            <a:extLst>
              <a:ext uri="{FF2B5EF4-FFF2-40B4-BE49-F238E27FC236}">
                <a16:creationId xmlns:a16="http://schemas.microsoft.com/office/drawing/2014/main" id="{28A8D22D-554D-C540-9C63-128634683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5683" y="4439017"/>
            <a:ext cx="386486" cy="38648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99B1F68-D17E-6A49-9BE9-794D9059F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262" y="2160491"/>
            <a:ext cx="5062287" cy="379671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FB42F70-096C-4FF3-A3D0-E611131E1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9563" y="4210747"/>
            <a:ext cx="3071866" cy="174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49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A188C29-6376-EE47-A076-B2AF9DAF5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Handbuch Fahrradfreundlicher Arbeitgeber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265113"/>
            <a:r>
              <a:rPr lang="de-DE" sz="1600" dirty="0"/>
              <a:t>www.fahrradfreundlicher-arbeitgeber.de</a:t>
            </a:r>
          </a:p>
        </p:txBody>
      </p:sp>
      <p:sp>
        <p:nvSpPr>
          <p:cNvPr id="3" name="Titel 9">
            <a:extLst>
              <a:ext uri="{FF2B5EF4-FFF2-40B4-BE49-F238E27FC236}">
                <a16:creationId xmlns:a16="http://schemas.microsoft.com/office/drawing/2014/main" id="{7473315E-A433-C443-90D9-021206D8325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ADFC – Fahrradfreundlicher Arbeitgeber</a:t>
            </a:r>
            <a:endParaRPr lang="de-DE" kern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E42A879-8291-4A4E-9DAE-B5A1BA4AF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86" y="1836517"/>
            <a:ext cx="7676206" cy="393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312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A188C29-6376-EE47-A076-B2AF9DAF5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Handbuch Fahrradfreundlicher Arbeitgeber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265113"/>
            <a:r>
              <a:rPr lang="de-DE" sz="1600" dirty="0"/>
              <a:t>www.fahrradfreundlicher-arbeitgeber.de</a:t>
            </a:r>
          </a:p>
        </p:txBody>
      </p:sp>
      <p:sp>
        <p:nvSpPr>
          <p:cNvPr id="3" name="Titel 9">
            <a:extLst>
              <a:ext uri="{FF2B5EF4-FFF2-40B4-BE49-F238E27FC236}">
                <a16:creationId xmlns:a16="http://schemas.microsoft.com/office/drawing/2014/main" id="{7473315E-A433-C443-90D9-021206D8325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ADFC – Fahrradfreundlicher Arbeitgeber</a:t>
            </a:r>
            <a:endParaRPr lang="de-DE" kern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3CFFD7F-4476-4B39-AEEF-79978BE1C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790" y="1709928"/>
            <a:ext cx="3406873" cy="329349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D4E036F-DE09-41C9-AA2B-C8237450F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725" y="1709928"/>
            <a:ext cx="3377625" cy="427939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9579B42-3F18-4034-8E11-6CCBB575D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864" y="2040065"/>
            <a:ext cx="2701385" cy="37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93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A188C29-6376-EE47-A076-B2AF9DAF5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7188" indent="-357188">
              <a:buFont typeface="Arial" panose="020B0604020202020204" pitchFamily="34" charset="0"/>
              <a:buChar char="•"/>
            </a:pPr>
            <a:r>
              <a:rPr lang="de-DE" sz="2800" dirty="0"/>
              <a:t>Handbuch Fahrradfreundlicher Arbeitgeber</a:t>
            </a:r>
          </a:p>
          <a:p>
            <a:pPr marL="357188"/>
            <a:r>
              <a:rPr lang="de-DE" sz="2800" dirty="0"/>
              <a:t>M1</a:t>
            </a:r>
          </a:p>
          <a:p>
            <a:pPr marL="357188"/>
            <a:endParaRPr lang="de-DE" sz="2800" dirty="0"/>
          </a:p>
          <a:p>
            <a:pPr marL="357188"/>
            <a:endParaRPr lang="de-DE" sz="2800" dirty="0"/>
          </a:p>
          <a:p>
            <a:pPr marL="357188"/>
            <a:r>
              <a:rPr lang="de-DE" sz="2800" dirty="0"/>
              <a:t>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357188"/>
            <a:r>
              <a:rPr lang="de-DE" sz="1600" dirty="0"/>
              <a:t>www.fahrradfreundlicher-arbeitgeber.de</a:t>
            </a:r>
          </a:p>
        </p:txBody>
      </p:sp>
      <p:sp>
        <p:nvSpPr>
          <p:cNvPr id="3" name="Titel 9">
            <a:extLst>
              <a:ext uri="{FF2B5EF4-FFF2-40B4-BE49-F238E27FC236}">
                <a16:creationId xmlns:a16="http://schemas.microsoft.com/office/drawing/2014/main" id="{7473315E-A433-C443-90D9-021206D8325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ADFC – Fahrradfreundlicher Arbeitgeber</a:t>
            </a:r>
            <a:endParaRPr lang="de-DE" kern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E42A879-8291-4A4E-9DAE-B5A1BA4AF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44" y="1705488"/>
            <a:ext cx="6547648" cy="243684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3B4CE5B-E57D-49F8-877B-CDE39E427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544" y="3151666"/>
            <a:ext cx="6547648" cy="262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225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A188C29-6376-EE47-A076-B2AF9DAF5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77925"/>
            <a:ext cx="8150606" cy="4838827"/>
          </a:xfrm>
        </p:spPr>
        <p:txBody>
          <a:bodyPr/>
          <a:lstStyle/>
          <a:p>
            <a:pPr marL="182563" indent="-174625">
              <a:buFont typeface="Arial" panose="020B0604020202020204" pitchFamily="34" charset="0"/>
              <a:buChar char="•"/>
            </a:pPr>
            <a:r>
              <a:rPr lang="de-DE" sz="2000" dirty="0"/>
              <a:t>Fahrradparken ist zentraler Baustein zur Steigerung der Radverkehrsanteile</a:t>
            </a:r>
          </a:p>
          <a:p>
            <a:pPr marL="182563" indent="-174625">
              <a:buFont typeface="Arial" panose="020B0604020202020204" pitchFamily="34" charset="0"/>
              <a:buChar char="•"/>
            </a:pPr>
            <a:r>
              <a:rPr lang="de-DE" sz="2000" dirty="0"/>
              <a:t>Gute Abstellanlagen führen zu einer Fahrradmobilität im Stadtraum</a:t>
            </a:r>
          </a:p>
          <a:p>
            <a:pPr marL="182563" indent="-174625">
              <a:buFont typeface="Arial" panose="020B0604020202020204" pitchFamily="34" charset="0"/>
              <a:buChar char="•"/>
            </a:pPr>
            <a:r>
              <a:rPr lang="de-DE" sz="2000" dirty="0"/>
              <a:t>Geordnete Abstellanlagen mit sicherer Befestigungsmöglichkeit führen zu gesteigerter Nutzung, Reserven sollten deshalb eingeplant werden</a:t>
            </a:r>
          </a:p>
          <a:p>
            <a:pPr marL="182563" indent="-174625">
              <a:buFont typeface="Arial" panose="020B0604020202020204" pitchFamily="34" charset="0"/>
              <a:buChar char="•"/>
            </a:pPr>
            <a:r>
              <a:rPr lang="de-DE" sz="2000" dirty="0"/>
              <a:t>Fahrradabstellkonzepte für zentrale Einkaufsbereiche sollten erstellt werden und die Bereiche berücksichtigen, die nur den Fußgängern vorbehalten sind </a:t>
            </a:r>
          </a:p>
          <a:p>
            <a:pPr marL="182563" indent="-174625">
              <a:buFont typeface="Arial" panose="020B0604020202020204" pitchFamily="34" charset="0"/>
              <a:buChar char="•"/>
            </a:pPr>
            <a:r>
              <a:rPr lang="de-DE" sz="2000" dirty="0"/>
              <a:t>Abstellanlagen müssen regelmäßig kontrolliert, gereinigt, instand gesetzt und von Schrotträdern freigehalten werden</a:t>
            </a:r>
          </a:p>
          <a:p>
            <a:pPr marL="182563" indent="-174625">
              <a:buFont typeface="Arial" panose="020B0604020202020204" pitchFamily="34" charset="0"/>
              <a:buChar char="•"/>
            </a:pPr>
            <a:r>
              <a:rPr lang="de-DE" sz="2000" dirty="0"/>
              <a:t>Beleuchtung und Überdachung sowie soziale Kontrolle sind wichtige Standort-faktoren für Abstellanlagen</a:t>
            </a:r>
          </a:p>
          <a:p>
            <a:pPr marL="182563" indent="-174625">
              <a:buFont typeface="Arial" panose="020B0604020202020204" pitchFamily="34" charset="0"/>
              <a:buChar char="•"/>
            </a:pPr>
            <a:r>
              <a:rPr lang="de-DE" sz="2000" dirty="0"/>
              <a:t>Die Kapazitätsplanungen für Abstellanlagen sollten auch Lastenräder und Anhänger  berücksichtigen</a:t>
            </a:r>
          </a:p>
          <a:p>
            <a:pPr marL="182563" indent="-174625">
              <a:buFont typeface="Arial" panose="020B0604020202020204" pitchFamily="34" charset="0"/>
              <a:buChar char="•"/>
            </a:pPr>
            <a:r>
              <a:rPr lang="de-DE" sz="2000" dirty="0"/>
              <a:t>Verunreinigungen durch Tiere sollte ausgeschlossen werden</a:t>
            </a:r>
          </a:p>
        </p:txBody>
      </p:sp>
      <p:sp>
        <p:nvSpPr>
          <p:cNvPr id="3" name="Titel 9">
            <a:extLst>
              <a:ext uri="{FF2B5EF4-FFF2-40B4-BE49-F238E27FC236}">
                <a16:creationId xmlns:a16="http://schemas.microsoft.com/office/drawing/2014/main" id="{7473315E-A433-C443-90D9-021206D8325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ADFC – Positionen zu Abstellanlagen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5938470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A188C29-6376-EE47-A076-B2AF9DAF5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03313"/>
            <a:ext cx="8040878" cy="5003872"/>
          </a:xfrm>
        </p:spPr>
        <p:txBody>
          <a:bodyPr/>
          <a:lstStyle/>
          <a:p>
            <a:pPr marL="182563" indent="-160338">
              <a:buFont typeface="Arial" panose="020B0604020202020204" pitchFamily="34" charset="0"/>
              <a:buChar char="•"/>
            </a:pPr>
            <a:r>
              <a:rPr lang="de-DE" sz="2000" dirty="0"/>
              <a:t>Technische Richtlinien sollten bei Neubau / Ersatz eingehalten werden </a:t>
            </a:r>
            <a:br>
              <a:rPr lang="de-DE" sz="2000" dirty="0"/>
            </a:br>
            <a:r>
              <a:rPr lang="de-DE" sz="2000" dirty="0"/>
              <a:t>DIN 79008-1 bzw. Gütesiegel der Abstellanlage nach ADFC-TR 6102</a:t>
            </a:r>
          </a:p>
          <a:p>
            <a:pPr marL="182563" indent="-160338">
              <a:buFont typeface="Arial" panose="020B0604020202020204" pitchFamily="34" charset="0"/>
              <a:buChar char="•"/>
            </a:pPr>
            <a:r>
              <a:rPr lang="de-DE" sz="2000" dirty="0"/>
              <a:t>Stellplatzsatzungen in Bbrg. sollten um konkrete Vorgaben zu Fahrradstell-plätzen erweitert werden</a:t>
            </a:r>
          </a:p>
          <a:p>
            <a:pPr marL="182563" indent="-160338">
              <a:buFont typeface="Arial" panose="020B0604020202020204" pitchFamily="34" charset="0"/>
              <a:buChar char="•"/>
            </a:pPr>
            <a:r>
              <a:rPr lang="de-DE" sz="2000" dirty="0"/>
              <a:t>Stellplatzsatzungen sollten „Ersatzstellflächen“ für Fahrräder wie z.B. in der Wohnung ausschließen und konkrete Vorgaben für Kellerräume aufweisen</a:t>
            </a:r>
          </a:p>
          <a:p>
            <a:pPr marL="182563" indent="-160338">
              <a:buFont typeface="Arial" panose="020B0604020202020204" pitchFamily="34" charset="0"/>
              <a:buChar char="•"/>
            </a:pPr>
            <a:r>
              <a:rPr lang="de-DE" sz="2000" dirty="0"/>
              <a:t>Regelmäßige Kontrollen der vorgeschriebenen Abstellanlagen an Gewerbe- und Handelsstandorten durch die Behörden</a:t>
            </a:r>
          </a:p>
          <a:p>
            <a:pPr marL="182563" indent="-160338">
              <a:buFont typeface="Arial" panose="020B0604020202020204" pitchFamily="34" charset="0"/>
              <a:buChar char="•"/>
            </a:pPr>
            <a:r>
              <a:rPr lang="de-DE" sz="2000" dirty="0"/>
              <a:t>Förderprogramm Infrastruktur ÖPNV für Abstellanlagen an Haltestellen sollten mehr Kommunen nutzen </a:t>
            </a:r>
          </a:p>
          <a:p>
            <a:pPr marL="182563" indent="-160338">
              <a:buFont typeface="Arial" panose="020B0604020202020204" pitchFamily="34" charset="0"/>
              <a:buChar char="•"/>
            </a:pPr>
            <a:r>
              <a:rPr lang="de-DE" sz="2000" dirty="0"/>
              <a:t>Förderprogramm für Kommunen, Unternehmen und Wohnungsgewerbe sollte in Bbrg. aufgelegt werden</a:t>
            </a:r>
          </a:p>
          <a:p>
            <a:pPr marL="182563" indent="-160338">
              <a:buFont typeface="Arial" panose="020B0604020202020204" pitchFamily="34" charset="0"/>
              <a:buChar char="•"/>
            </a:pPr>
            <a:r>
              <a:rPr lang="de-DE" sz="2400" dirty="0"/>
              <a:t>…….</a:t>
            </a:r>
          </a:p>
          <a:p>
            <a:pPr marL="176213"/>
            <a:r>
              <a:rPr lang="de-DE" sz="1200" dirty="0"/>
              <a:t>https://www.adfc.de/verkehr--recht/radverkehr-gestalten/fahrradparken/adfc-position/fahrradparken-im-oeffentlichen-raum</a:t>
            </a:r>
          </a:p>
        </p:txBody>
      </p:sp>
      <p:sp>
        <p:nvSpPr>
          <p:cNvPr id="3" name="Titel 9">
            <a:extLst>
              <a:ext uri="{FF2B5EF4-FFF2-40B4-BE49-F238E27FC236}">
                <a16:creationId xmlns:a16="http://schemas.microsoft.com/office/drawing/2014/main" id="{7473315E-A433-C443-90D9-021206D8325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ADFC – Positionen zu Abstellanlagen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4094382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77925"/>
            <a:ext cx="5007476" cy="48296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Berlin – Rathaus Kreuzberg </a:t>
            </a:r>
          </a:p>
          <a:p>
            <a:pPr marL="525463" lvl="1" indent="-168275"/>
            <a:r>
              <a:rPr lang="de-DE" sz="2000" dirty="0"/>
              <a:t>Mein „persönliches“ Fahrradparkhaus</a:t>
            </a:r>
          </a:p>
          <a:p>
            <a:pPr marL="525463" lvl="1" indent="-168275"/>
            <a:r>
              <a:rPr lang="de-DE" sz="2000" dirty="0"/>
              <a:t>Erstellt ca. 1996</a:t>
            </a:r>
          </a:p>
          <a:p>
            <a:pPr marL="525463" lvl="1" indent="-168275"/>
            <a:r>
              <a:rPr lang="de-DE" sz="2000" dirty="0"/>
              <a:t>8 Fahrräder im Hängesystem</a:t>
            </a:r>
          </a:p>
          <a:p>
            <a:pPr marL="525463" lvl="1" indent="-168275"/>
            <a:r>
              <a:rPr lang="de-DE" sz="2000" dirty="0"/>
              <a:t>Nutzung nur durch Mitarbeiter</a:t>
            </a:r>
          </a:p>
          <a:p>
            <a:pPr marL="357188" lvl="1" indent="0">
              <a:spcBef>
                <a:spcPts val="1800"/>
              </a:spcBef>
              <a:buNone/>
            </a:pPr>
            <a:r>
              <a:rPr lang="de-DE" sz="2000" dirty="0"/>
              <a:t>Kontaktdaten:</a:t>
            </a:r>
          </a:p>
          <a:p>
            <a:pPr marL="720725" lvl="1" indent="0">
              <a:buNone/>
            </a:pPr>
            <a:r>
              <a:rPr lang="de-DE" sz="1600" dirty="0"/>
              <a:t>Peter Weis</a:t>
            </a:r>
          </a:p>
          <a:p>
            <a:pPr marL="720725" lvl="1" indent="0">
              <a:buNone/>
            </a:pPr>
            <a:r>
              <a:rPr lang="de-DE" sz="1600" dirty="0"/>
              <a:t>p.weis@adfc-kleinmachnow.de</a:t>
            </a:r>
          </a:p>
          <a:p>
            <a:pPr marL="720725" lvl="1" indent="0">
              <a:buNone/>
            </a:pPr>
            <a:r>
              <a:rPr lang="de-DE" sz="1600" dirty="0"/>
              <a:t>Tel. 0175 – 5992844</a:t>
            </a:r>
          </a:p>
          <a:p>
            <a:pPr marL="720725" lvl="1" indent="0">
              <a:buNone/>
            </a:pPr>
            <a:r>
              <a:rPr lang="de-DE" sz="1600" dirty="0"/>
              <a:t>Mittebruch 2, 14532 Kleinmachnow</a:t>
            </a:r>
          </a:p>
          <a:p>
            <a:pPr marL="357188" lvl="1" indent="0">
              <a:buNone/>
            </a:pPr>
            <a:r>
              <a:rPr lang="de-DE" sz="1600" dirty="0"/>
              <a:t>Verkehrsreferent des ADFC Landesverband Bbrg. e.V.</a:t>
            </a:r>
            <a:br>
              <a:rPr lang="de-DE" sz="1600" dirty="0"/>
            </a:br>
            <a:r>
              <a:rPr lang="de-DE" sz="1600" dirty="0"/>
              <a:t>	</a:t>
            </a:r>
          </a:p>
          <a:p>
            <a:pPr marL="357188" lvl="1" indent="0">
              <a:buNone/>
            </a:pPr>
            <a:r>
              <a:rPr lang="de-DE" sz="1000" dirty="0"/>
              <a:t>Foto © Peter Weis </a:t>
            </a:r>
            <a:br>
              <a:rPr lang="de-DE" sz="1600" dirty="0"/>
            </a:br>
            <a:endParaRPr lang="de-DE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Noch Fragen ?</a:t>
            </a:r>
            <a:endParaRPr lang="de-DE" kern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2BF1B0B-0EED-4A47-9E07-16A97A33B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234" y="1845224"/>
            <a:ext cx="3279454" cy="416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72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Arnheim (NL) - 2012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Beispiele aus verschiedenen Städten</a:t>
            </a:r>
            <a:r>
              <a:rPr lang="de-DE" kern="0" dirty="0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BD1BCB3-FB1B-442C-A5FD-5429DA1E2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1771422"/>
            <a:ext cx="4438613" cy="377898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8387DDF-AD9D-4C89-BF9E-1D09EF2761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369" y="3215053"/>
            <a:ext cx="4003941" cy="273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55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77925"/>
            <a:ext cx="8040878" cy="49220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Göttingen am Hauptbahnhof </a:t>
            </a:r>
            <a:r>
              <a:rPr lang="de-DE" dirty="0"/>
              <a:t>(2017)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539750" lvl="1" indent="-180975"/>
            <a:r>
              <a:rPr lang="de-DE" sz="2000" dirty="0"/>
              <a:t>Qualitativ hochwertige Abstelltechnik </a:t>
            </a:r>
          </a:p>
          <a:p>
            <a:pPr marL="539750" lvl="1" indent="-180975"/>
            <a:r>
              <a:rPr lang="de-DE" sz="2000" dirty="0"/>
              <a:t>Hohe Anzahl an Bügeln in großflächiger Aufstellung</a:t>
            </a:r>
          </a:p>
          <a:p>
            <a:pPr marL="539750" lvl="1" indent="-180975"/>
            <a:r>
              <a:rPr lang="de-DE" sz="2000" dirty="0"/>
              <a:t>Es reicht aber immer noch nicht für alle!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Beispiele aus verschiedenen Städten</a:t>
            </a:r>
            <a:r>
              <a:rPr lang="de-DE" kern="0" dirty="0"/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8387DDF-AD9D-4C89-BF9E-1D09EF276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121" y="1944037"/>
            <a:ext cx="7601967" cy="273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78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77925"/>
            <a:ext cx="8040878" cy="48296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Berlin – Heinrichplatz in Kreuzberg </a:t>
            </a:r>
          </a:p>
          <a:p>
            <a:pPr marL="525463" lvl="1" indent="-168275"/>
            <a:r>
              <a:rPr lang="de-DE" sz="2000" dirty="0"/>
              <a:t>Erstellt 2015 – Fahrradplätze statt Kfz-Plätze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Beispiele aus verschiedenen Städten</a:t>
            </a:r>
            <a:r>
              <a:rPr lang="de-DE" kern="0" dirty="0"/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2BF1B0B-0EED-4A47-9E07-16A97A33B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58" y="2372508"/>
            <a:ext cx="6524289" cy="356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74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Berlin – Friedrichshain – Rathaus Friedrichshain </a:t>
            </a:r>
          </a:p>
          <a:p>
            <a:pPr marL="525463" lvl="1" indent="-342900"/>
            <a:r>
              <a:rPr lang="de-DE" sz="2400" dirty="0"/>
              <a:t>Derzeitige Situation unzureichend, soll verbessert werden </a:t>
            </a:r>
          </a:p>
          <a:p>
            <a:pPr marL="525463" lvl="1" indent="-342900"/>
            <a:r>
              <a:rPr lang="de-DE" sz="2400" dirty="0"/>
              <a:t>Umwandlung von Kfz-Stellplätzen in Fahrradstellplätze ist geplant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Beispiele aus verschiedenen Städten</a:t>
            </a:r>
            <a:r>
              <a:rPr lang="de-DE" kern="0" dirty="0"/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2BF1B0B-0EED-4A47-9E07-16A97A33B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88" y="2852404"/>
            <a:ext cx="4633809" cy="311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18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77925"/>
            <a:ext cx="8040878" cy="48296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Berlin – Leihradstation Rathaus Kreuzberg </a:t>
            </a:r>
          </a:p>
          <a:p>
            <a:pPr marL="525463" lvl="1" indent="-168275"/>
            <a:r>
              <a:rPr lang="de-DE" sz="2000" dirty="0"/>
              <a:t>Erstellt 2017 - 20 Fahrradhalter für Mitarbeiter u. Besucher</a:t>
            </a:r>
          </a:p>
          <a:p>
            <a:pPr marL="525463" lvl="1" indent="-168275"/>
            <a:r>
              <a:rPr lang="de-DE" sz="2000" dirty="0" err="1"/>
              <a:t>Nextbike</a:t>
            </a:r>
            <a:r>
              <a:rPr lang="de-DE" sz="2000" dirty="0"/>
              <a:t>-Station befindet sich auf privatem Gelände vor dem Rathaus</a:t>
            </a:r>
          </a:p>
          <a:p>
            <a:pPr marL="525463" lvl="1" indent="-168275"/>
            <a:r>
              <a:rPr lang="de-DE" sz="2000" dirty="0"/>
              <a:t>Dienstliche Nutzung für bis zu 50 Mitarbeiter an verschiedenen Standorten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Beispiele aus verschiedenen Städten</a:t>
            </a:r>
            <a:r>
              <a:rPr lang="de-DE" kern="0" dirty="0"/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2BF1B0B-0EED-4A47-9E07-16A97A33B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52" y="3265589"/>
            <a:ext cx="5355104" cy="274201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7D7820C-3512-411A-95CC-D2318E53C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135" y="3265588"/>
            <a:ext cx="2230415" cy="274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49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2BF1B0B-0EED-4A47-9E07-16A97A33B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31" y="1760174"/>
            <a:ext cx="6281917" cy="4247433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919E6A-F59C-477E-A53C-8CAC81B7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77925"/>
            <a:ext cx="8040878" cy="48296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Lageplan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  <a:p>
            <a:br>
              <a:rPr lang="de-DE" sz="1000" dirty="0"/>
            </a:br>
            <a:br>
              <a:rPr lang="de-DE" sz="1000" dirty="0"/>
            </a:br>
            <a:r>
              <a:rPr lang="de-DE" sz="1000" dirty="0"/>
              <a:t>		© </a:t>
            </a:r>
            <a:r>
              <a:rPr lang="de-DE" sz="1000" dirty="0" err="1"/>
              <a:t>openstreetmap</a:t>
            </a:r>
            <a:r>
              <a:rPr lang="de-DE" sz="32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/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2A05B029-6E08-436F-A084-4046A5250FBA}"/>
              </a:ext>
            </a:extLst>
          </p:cNvPr>
          <p:cNvSpPr txBox="1">
            <a:spLocks/>
          </p:cNvSpPr>
          <p:nvPr/>
        </p:nvSpPr>
        <p:spPr>
          <a:xfrm>
            <a:off x="742950" y="373063"/>
            <a:ext cx="8229600" cy="730250"/>
          </a:xfrm>
          <a:prstGeom prst="rect">
            <a:avLst/>
          </a:prstGeom>
        </p:spPr>
        <p:txBody>
          <a:bodyPr/>
          <a:lstStyle>
            <a:lvl1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+mj-lt"/>
                <a:ea typeface="+mj-ea"/>
                <a:cs typeface="+mj-cs"/>
              </a:defRPr>
            </a:lvl1pPr>
            <a:lvl2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2pPr>
            <a:lvl3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3pPr>
            <a:lvl4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4pPr>
            <a:lvl5pPr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5pPr>
            <a:lvl6pPr marL="4572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6pPr>
            <a:lvl7pPr marL="9144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7pPr>
            <a:lvl8pPr marL="13716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8pPr>
            <a:lvl9pPr marL="1828800" algn="l" defTabSz="915988" rtl="0" fontAlgn="base">
              <a:lnSpc>
                <a:spcPts val="3600"/>
              </a:lnSpc>
              <a:spcBef>
                <a:spcPct val="0"/>
              </a:spcBef>
              <a:spcAft>
                <a:spcPct val="100000"/>
              </a:spcAft>
              <a:defRPr sz="3600" b="1">
                <a:solidFill>
                  <a:srgbClr val="1D3569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dirty="0"/>
              <a:t>Beispiel S-Bahnhof Teltow Stadt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920588699"/>
      </p:ext>
    </p:extLst>
  </p:cSld>
  <p:clrMapOvr>
    <a:masterClrMapping/>
  </p:clrMapOvr>
</p:sld>
</file>

<file path=ppt/theme/theme1.xml><?xml version="1.0" encoding="utf-8"?>
<a:theme xmlns:a="http://schemas.openxmlformats.org/drawingml/2006/main" name="Allgemeiner Deutscher Fahrrad-Club">
  <a:themeElements>
    <a:clrScheme name="Allgemeiner Deutscher Fahrrad-Club 1">
      <a:dk1>
        <a:srgbClr val="000000"/>
      </a:dk1>
      <a:lt1>
        <a:srgbClr val="FFFFFF"/>
      </a:lt1>
      <a:dk2>
        <a:srgbClr val="014B7C"/>
      </a:dk2>
      <a:lt2>
        <a:srgbClr val="D8D8D8"/>
      </a:lt2>
      <a:accent1>
        <a:srgbClr val="EF7F01"/>
      </a:accent1>
      <a:accent2>
        <a:srgbClr val="FDE7D0"/>
      </a:accent2>
      <a:accent3>
        <a:srgbClr val="FFFFFF"/>
      </a:accent3>
      <a:accent4>
        <a:srgbClr val="000000"/>
      </a:accent4>
      <a:accent5>
        <a:srgbClr val="F6C0AA"/>
      </a:accent5>
      <a:accent6>
        <a:srgbClr val="E5D1BC"/>
      </a:accent6>
      <a:hlink>
        <a:srgbClr val="EF7F01"/>
      </a:hlink>
      <a:folHlink>
        <a:srgbClr val="0C3A60"/>
      </a:folHlink>
    </a:clrScheme>
    <a:fontScheme name="Allgemeiner Deutscher Fahrrad-Club">
      <a:majorFont>
        <a:latin typeface="Arial Narrow"/>
        <a:ea typeface=""/>
        <a:cs typeface=""/>
      </a:majorFont>
      <a:minorFont>
        <a:latin typeface="Arial Narrow"/>
        <a:ea typeface="Arial Unicode MS"/>
        <a:cs typeface="Arial Unicode MS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F7F01"/>
        </a:solidFill>
        <a:ln w="952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90000" rIns="91440" bIns="900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F7F01"/>
        </a:solidFill>
        <a:ln w="952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90000" rIns="91440" bIns="900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Allgemeiner Deutscher Fahrrad-Club 1">
        <a:dk1>
          <a:srgbClr val="000000"/>
        </a:dk1>
        <a:lt1>
          <a:srgbClr val="FFFFFF"/>
        </a:lt1>
        <a:dk2>
          <a:srgbClr val="014B7C"/>
        </a:dk2>
        <a:lt2>
          <a:srgbClr val="D8D8D8"/>
        </a:lt2>
        <a:accent1>
          <a:srgbClr val="EF7F01"/>
        </a:accent1>
        <a:accent2>
          <a:srgbClr val="FDE7D0"/>
        </a:accent2>
        <a:accent3>
          <a:srgbClr val="FFFFFF"/>
        </a:accent3>
        <a:accent4>
          <a:srgbClr val="000000"/>
        </a:accent4>
        <a:accent5>
          <a:srgbClr val="F6C0AA"/>
        </a:accent5>
        <a:accent6>
          <a:srgbClr val="E5D1BC"/>
        </a:accent6>
        <a:hlink>
          <a:srgbClr val="EF7F01"/>
        </a:hlink>
        <a:folHlink>
          <a:srgbClr val="0C3A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709</Words>
  <Application>Microsoft Office PowerPoint</Application>
  <PresentationFormat>Bildschirmpräsentation (4:3)</PresentationFormat>
  <Paragraphs>311</Paragraphs>
  <Slides>37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1" baseType="lpstr">
      <vt:lpstr>Arial Unicode MS</vt:lpstr>
      <vt:lpstr>Arial</vt:lpstr>
      <vt:lpstr>Arial Narrow</vt:lpstr>
      <vt:lpstr>Allgemeiner Deutscher Fahrrad-Club</vt:lpstr>
      <vt:lpstr>Ansprüche zum Fahrradparken aus verschiedenen Perspektiven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ADFC Präsentation</dc:title>
  <dc:creator>Joerg  Nuckelt</dc:creator>
  <cp:lastModifiedBy>Weis Peter</cp:lastModifiedBy>
  <cp:revision>98</cp:revision>
  <dcterms:created xsi:type="dcterms:W3CDTF">2009-07-02T08:56:40Z</dcterms:created>
  <dcterms:modified xsi:type="dcterms:W3CDTF">2018-02-11T17:10:37Z</dcterms:modified>
</cp:coreProperties>
</file>