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6" r:id="rId4"/>
    <p:sldId id="265" r:id="rId5"/>
    <p:sldId id="264" r:id="rId6"/>
    <p:sldId id="262" r:id="rId7"/>
  </p:sldIdLst>
  <p:sldSz cx="9144000" cy="6858000" type="overhead"/>
  <p:notesSz cx="6797675" cy="987266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utiger Roman" panose="020B0602020104020203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Frutiger Roman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Frutiger Roman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Frutiger Roman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Frutiger Roman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Frutiger Roman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Frutiger Roman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Frutiger Roman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Frutiger Roman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Frutiger Roman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73">
          <p15:clr>
            <a:srgbClr val="A4A3A4"/>
          </p15:clr>
        </p15:guide>
        <p15:guide id="6" orient="horz" pos="2251">
          <p15:clr>
            <a:srgbClr val="A4A3A4"/>
          </p15:clr>
        </p15:guide>
        <p15:guide id="7" orient="horz" pos="3113">
          <p15:clr>
            <a:srgbClr val="A4A3A4"/>
          </p15:clr>
        </p15:guide>
        <p15:guide id="8" pos="3696">
          <p15:clr>
            <a:srgbClr val="A4A3A4"/>
          </p15:clr>
        </p15:guide>
        <p15:guide id="9" pos="204">
          <p15:clr>
            <a:srgbClr val="A4A3A4"/>
          </p15:clr>
        </p15:guide>
        <p15:guide id="10" pos="5556">
          <p15:clr>
            <a:srgbClr val="A4A3A4"/>
          </p15:clr>
        </p15:guide>
        <p15:guide id="11" pos="5647">
          <p15:clr>
            <a:srgbClr val="A4A3A4"/>
          </p15:clr>
        </p15:guide>
        <p15:guide id="12" pos="113">
          <p15:clr>
            <a:srgbClr val="A4A3A4"/>
          </p15:clr>
        </p15:guide>
        <p15:guide id="13" pos="5239">
          <p15:clr>
            <a:srgbClr val="A4A3A4"/>
          </p15:clr>
        </p15:guide>
        <p15:guide id="14" pos="1746">
          <p15:clr>
            <a:srgbClr val="A4A3A4"/>
          </p15:clr>
        </p15:guide>
        <p15:guide id="15" pos="19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2FAFC"/>
    <a:srgbClr val="DBF0F5"/>
    <a:srgbClr val="EFF4F5"/>
    <a:srgbClr val="FF9900"/>
    <a:srgbClr val="808080"/>
    <a:srgbClr val="FF9C00"/>
    <a:srgbClr val="545454"/>
    <a:srgbClr val="62626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98129" autoAdjust="0"/>
  </p:normalViewPr>
  <p:slideViewPr>
    <p:cSldViewPr>
      <p:cViewPr varScale="1">
        <p:scale>
          <a:sx n="86" d="100"/>
          <a:sy n="86" d="100"/>
        </p:scale>
        <p:origin x="1614" y="84"/>
      </p:cViewPr>
      <p:guideLst>
        <p:guide orient="horz" pos="1026"/>
        <p:guide orient="horz" pos="845"/>
        <p:guide orient="horz" pos="3158"/>
        <p:guide orient="horz" pos="3884"/>
        <p:guide orient="horz" pos="73"/>
        <p:guide orient="horz" pos="2251"/>
        <p:guide orient="horz" pos="3113"/>
        <p:guide pos="3696"/>
        <p:guide pos="204"/>
        <p:guide pos="5556"/>
        <p:guide pos="5647"/>
        <p:guide pos="113"/>
        <p:guide pos="5239"/>
        <p:guide pos="1746"/>
        <p:guide pos="19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196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0622" cy="46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6" tIns="45288" rIns="90576" bIns="45288" numCol="1" anchor="t" anchorCtr="0" compatLnSpc="1">
            <a:prstTxWarp prst="textNoShape">
              <a:avLst/>
            </a:prstTxWarp>
          </a:bodyPr>
          <a:lstStyle>
            <a:lvl1pPr defTabSz="906625" eaLnBrk="0" hangingPunct="0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08" y="1"/>
            <a:ext cx="2950622" cy="46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6" tIns="45288" rIns="90576" bIns="45288" numCol="1" anchor="t" anchorCtr="0" compatLnSpc="1">
            <a:prstTxWarp prst="textNoShape">
              <a:avLst/>
            </a:prstTxWarp>
          </a:bodyPr>
          <a:lstStyle>
            <a:lvl1pPr algn="r" defTabSz="906625" eaLnBrk="0" hangingPunct="0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97943"/>
            <a:ext cx="2950622" cy="46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6" tIns="45288" rIns="90576" bIns="45288" numCol="1" anchor="b" anchorCtr="0" compatLnSpc="1">
            <a:prstTxWarp prst="textNoShape">
              <a:avLst/>
            </a:prstTxWarp>
          </a:bodyPr>
          <a:lstStyle>
            <a:lvl1pPr defTabSz="906625" eaLnBrk="0" hangingPunct="0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08" y="9397943"/>
            <a:ext cx="2950622" cy="46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6" tIns="45288" rIns="90576" bIns="45288" numCol="1" anchor="b" anchorCtr="0" compatLnSpc="1">
            <a:prstTxWarp prst="textNoShape">
              <a:avLst/>
            </a:prstTxWarp>
          </a:bodyPr>
          <a:lstStyle>
            <a:lvl1pPr algn="r" defTabSz="906625" eaLnBrk="0" hangingPunct="0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25B57A5-E65F-4AE4-B06E-665BA6847EA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444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3026" cy="46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7" tIns="45270" rIns="90537" bIns="45270" numCol="1" anchor="t" anchorCtr="0" compatLnSpc="1">
            <a:prstTxWarp prst="textNoShape">
              <a:avLst/>
            </a:prstTxWarp>
          </a:bodyPr>
          <a:lstStyle>
            <a:lvl1pPr defTabSz="906625" eaLnBrk="0" hangingPunct="0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651" y="1"/>
            <a:ext cx="2943025" cy="46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7" tIns="45270" rIns="90537" bIns="45270" numCol="1" anchor="t" anchorCtr="0" compatLnSpc="1">
            <a:prstTxWarp prst="textNoShape">
              <a:avLst/>
            </a:prstTxWarp>
          </a:bodyPr>
          <a:lstStyle>
            <a:lvl1pPr algn="r" defTabSz="906625" eaLnBrk="0" hangingPunct="0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74700"/>
            <a:ext cx="4941888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0" y="4863593"/>
            <a:ext cx="5291976" cy="385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7" tIns="45270" rIns="90537" bIns="452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2814"/>
            <a:ext cx="2943026" cy="5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7" tIns="45270" rIns="90537" bIns="45270" numCol="1" anchor="b" anchorCtr="0" compatLnSpc="1">
            <a:prstTxWarp prst="textNoShape">
              <a:avLst/>
            </a:prstTxWarp>
          </a:bodyPr>
          <a:lstStyle>
            <a:lvl1pPr defTabSz="906625" eaLnBrk="0" hangingPunct="0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651" y="9342814"/>
            <a:ext cx="2943025" cy="5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37" tIns="45270" rIns="90537" bIns="45270" numCol="1" anchor="b" anchorCtr="0" compatLnSpc="1">
            <a:prstTxWarp prst="textNoShape">
              <a:avLst/>
            </a:prstTxWarp>
          </a:bodyPr>
          <a:lstStyle>
            <a:lvl1pPr algn="r" defTabSz="906625" eaLnBrk="0" hangingPunct="0">
              <a:spcBef>
                <a:spcPct val="0"/>
              </a:spcBef>
              <a:buClrTx/>
              <a:buSzTx/>
              <a:buFontTx/>
              <a:buNone/>
              <a:defRPr sz="11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0C31B77-AFBF-4E27-B509-0AFD9A96FE0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8719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6625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300" b="1">
                <a:solidFill>
                  <a:schemeClr val="bg1"/>
                </a:solidFill>
                <a:latin typeface="Frutiger Roman" pitchFamily="34" charset="0"/>
              </a:defRPr>
            </a:lvl1pPr>
            <a:lvl2pPr marL="716724" indent="-275663" defTabSz="906625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300" b="1">
                <a:solidFill>
                  <a:schemeClr val="bg1"/>
                </a:solidFill>
                <a:latin typeface="Frutiger Roman" pitchFamily="34" charset="0"/>
              </a:defRPr>
            </a:lvl2pPr>
            <a:lvl3pPr marL="1102652" indent="-220530" defTabSz="906625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300" b="1">
                <a:solidFill>
                  <a:schemeClr val="bg1"/>
                </a:solidFill>
                <a:latin typeface="Frutiger Roman" pitchFamily="34" charset="0"/>
              </a:defRPr>
            </a:lvl3pPr>
            <a:lvl4pPr marL="1543713" indent="-220530" defTabSz="906625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300" b="1">
                <a:solidFill>
                  <a:schemeClr val="bg1"/>
                </a:solidFill>
                <a:latin typeface="Frutiger Roman" pitchFamily="34" charset="0"/>
              </a:defRPr>
            </a:lvl4pPr>
            <a:lvl5pPr marL="1984774" indent="-220530" defTabSz="906625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300" b="1">
                <a:solidFill>
                  <a:schemeClr val="bg1"/>
                </a:solidFill>
                <a:latin typeface="Frutiger Roman" pitchFamily="34" charset="0"/>
              </a:defRPr>
            </a:lvl5pPr>
            <a:lvl6pPr marL="2425835" indent="-220530" defTabSz="9066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300" b="1">
                <a:solidFill>
                  <a:schemeClr val="bg1"/>
                </a:solidFill>
                <a:latin typeface="Frutiger Roman" pitchFamily="34" charset="0"/>
              </a:defRPr>
            </a:lvl6pPr>
            <a:lvl7pPr marL="2866895" indent="-220530" defTabSz="9066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300" b="1">
                <a:solidFill>
                  <a:schemeClr val="bg1"/>
                </a:solidFill>
                <a:latin typeface="Frutiger Roman" pitchFamily="34" charset="0"/>
              </a:defRPr>
            </a:lvl7pPr>
            <a:lvl8pPr marL="3307956" indent="-220530" defTabSz="9066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300" b="1">
                <a:solidFill>
                  <a:schemeClr val="bg1"/>
                </a:solidFill>
                <a:latin typeface="Frutiger Roman" pitchFamily="34" charset="0"/>
              </a:defRPr>
            </a:lvl8pPr>
            <a:lvl9pPr marL="3749017" indent="-220530" defTabSz="9066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300" b="1">
                <a:solidFill>
                  <a:schemeClr val="bg1"/>
                </a:solidFill>
                <a:latin typeface="Frutiger Roman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414A507-F771-4211-B0FB-EBE7C6F052D3}" type="slidenum">
              <a:rPr lang="de-CH" sz="1100" b="0">
                <a:solidFill>
                  <a:schemeClr val="tx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</a:t>
            </a:fld>
            <a:endParaRPr lang="de-CH" sz="11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31B77-AFBF-4E27-B509-0AFD9A96FE06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632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31B77-AFBF-4E27-B509-0AFD9A96FE06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042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31B77-AFBF-4E27-B509-0AFD9A96FE06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816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31B77-AFBF-4E27-B509-0AFD9A96FE06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609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/>
            </a:pPr>
            <a:endParaRPr lang="de-DE" altLang="de-DE"/>
          </a:p>
        </p:txBody>
      </p:sp>
      <p:pic>
        <p:nvPicPr>
          <p:cNvPr id="5" name="Picture 52" descr="ARGE Kopf_150 dpi_klein_ohne bil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96975"/>
            <a:ext cx="1368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341438"/>
            <a:ext cx="8496300" cy="609600"/>
          </a:xfrm>
        </p:spPr>
        <p:txBody>
          <a:bodyPr/>
          <a:lstStyle>
            <a:lvl1pPr>
              <a:defRPr sz="3400">
                <a:solidFill>
                  <a:srgbClr val="FFA600"/>
                </a:solidFill>
              </a:defRPr>
            </a:lvl1pPr>
          </a:lstStyle>
          <a:p>
            <a:pPr lvl="0"/>
            <a:r>
              <a:rPr lang="de-DE" noProof="0"/>
              <a:t>Titel durch Klicken hinzufügen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dt" sz="half" idx="10"/>
          </p:nvPr>
        </p:nvSpPr>
        <p:spPr>
          <a:xfrm>
            <a:off x="250824" y="6568492"/>
            <a:ext cx="4177159" cy="24488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Folie </a:t>
            </a:r>
            <a:fld id="{12B6AD4D-1CAA-4573-83CF-E208760DE29C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  20.10.2017</a:t>
            </a:r>
          </a:p>
        </p:txBody>
      </p:sp>
      <p:pic>
        <p:nvPicPr>
          <p:cNvPr id="7" name="Picture 2" descr="N:\Allgemein\Organisation\Bildquellen\Logos\EBP\EBP_Logo_rgb_100mm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82" y="6544854"/>
            <a:ext cx="912814" cy="268522"/>
          </a:xfrm>
          <a:prstGeom prst="rect">
            <a:avLst/>
          </a:prstGeom>
          <a:solidFill>
            <a:schemeClr val="accent1"/>
          </a:solidFill>
          <a:extLst/>
        </p:spPr>
      </p:pic>
    </p:spTree>
    <p:extLst>
      <p:ext uri="{BB962C8B-B14F-4D97-AF65-F5344CB8AC3E}">
        <p14:creationId xmlns:p14="http://schemas.microsoft.com/office/powerpoint/2010/main" val="341775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Folie </a:t>
            </a:r>
            <a:fld id="{7D47AA51-1426-42E7-ABD1-0D3490367AAD}" type="slidenum">
              <a:rPr lang="de-CH"/>
              <a:pPr>
                <a:defRPr/>
              </a:pPr>
              <a:t>‹Nr.›</a:t>
            </a:fld>
            <a:r>
              <a:rPr lang="de-CH"/>
              <a:t>,   </a:t>
            </a:r>
            <a:fld id="{8A486749-9516-405E-A299-F2AA52543A78}" type="datetime1">
              <a:rPr lang="de-DE" smtClean="0"/>
              <a:t>15.02.2018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511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792163"/>
            <a:ext cx="2160587" cy="57197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792163"/>
            <a:ext cx="6329363" cy="57197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Folie </a:t>
            </a:r>
            <a:fld id="{B7044253-64EE-4B6D-AF4D-EC353F97CE09}" type="slidenum">
              <a:rPr lang="de-CH"/>
              <a:pPr>
                <a:defRPr/>
              </a:pPr>
              <a:t>‹Nr.›</a:t>
            </a:fld>
            <a:r>
              <a:rPr lang="de-CH"/>
              <a:t>,   </a:t>
            </a:r>
            <a:fld id="{37E7069D-DCF3-4B06-B438-14BB5B6916C5}" type="datetime1">
              <a:rPr lang="de-DE" smtClean="0"/>
              <a:t>15.02.2018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757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792163"/>
            <a:ext cx="8640763" cy="5492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628775"/>
            <a:ext cx="4244975" cy="4883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8831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Folie </a:t>
            </a:r>
            <a:fld id="{447D5E9E-B4BD-42A0-8377-BC708CA2E1D9}" type="slidenum">
              <a:rPr lang="de-CH"/>
              <a:pPr>
                <a:defRPr/>
              </a:pPr>
              <a:t>‹Nr.›</a:t>
            </a:fld>
            <a:r>
              <a:rPr lang="de-CH"/>
              <a:t>,   </a:t>
            </a:r>
            <a:fld id="{5E7059C3-724E-4598-925F-D83222AB1DE7}" type="datetime1">
              <a:rPr lang="de-DE" smtClean="0"/>
              <a:t>15.02.2018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242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792163"/>
            <a:ext cx="8640763" cy="5492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50825" y="1628775"/>
            <a:ext cx="8642350" cy="488315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Folie </a:t>
            </a:r>
            <a:fld id="{5F1BE03F-5838-4EDA-8295-ECD878292824}" type="slidenum">
              <a:rPr lang="de-CH"/>
              <a:pPr>
                <a:defRPr/>
              </a:pPr>
              <a:t>‹Nr.›</a:t>
            </a:fld>
            <a:r>
              <a:rPr lang="de-CH"/>
              <a:t>,   </a:t>
            </a:r>
            <a:fld id="{CDE3DE1E-72FB-46D6-9C7F-53D18D263E18}" type="datetime1">
              <a:rPr lang="de-DE" smtClean="0"/>
              <a:t>15.02.2018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251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dt" sz="half" idx="10"/>
          </p:nvPr>
        </p:nvSpPr>
        <p:spPr>
          <a:xfrm>
            <a:off x="250824" y="6568492"/>
            <a:ext cx="4177159" cy="24488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Folie </a:t>
            </a:r>
            <a:fld id="{12B6AD4D-1CAA-4573-83CF-E208760DE29C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  </a:t>
            </a:r>
            <a:r>
              <a:rPr lang="de-DE" dirty="0"/>
              <a:t>20.10.2017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642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Folie </a:t>
            </a:r>
            <a:fld id="{EAB6C250-A767-4C6C-B151-1B04EC8B71A4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  </a:t>
            </a:r>
            <a:r>
              <a:rPr lang="de-DE" dirty="0"/>
              <a:t>20.10.2017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477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88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88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Folie </a:t>
            </a:r>
            <a:fld id="{497F4346-F70F-41B1-88F9-113FEDA41E56}" type="slidenum">
              <a:rPr lang="de-CH" smtClean="0"/>
              <a:pPr>
                <a:defRPr/>
              </a:pPr>
              <a:t>‹Nr.›</a:t>
            </a:fld>
            <a:r>
              <a:rPr lang="de-CH" dirty="0"/>
              <a:t>,   </a:t>
            </a:r>
            <a:r>
              <a:rPr lang="de-DE" dirty="0"/>
              <a:t>20.10.2017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127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Folie </a:t>
            </a:r>
            <a:fld id="{067DB1E5-F372-4C08-9DA5-6F48E50E002A}" type="slidenum">
              <a:rPr lang="de-CH"/>
              <a:pPr>
                <a:defRPr/>
              </a:pPr>
              <a:t>‹Nr.›</a:t>
            </a:fld>
            <a:r>
              <a:rPr lang="de-CH"/>
              <a:t>,   </a:t>
            </a:r>
            <a:fld id="{BE1093A9-71FC-49F3-A101-B609153446B1}" type="datetime1">
              <a:rPr lang="de-DE" smtClean="0"/>
              <a:t>15.02.2018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115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Folie </a:t>
            </a:r>
            <a:fld id="{14E92416-4C05-4659-BCBD-8E71EBFD99F9}" type="slidenum">
              <a:rPr lang="de-CH"/>
              <a:pPr>
                <a:defRPr/>
              </a:pPr>
              <a:t>‹Nr.›</a:t>
            </a:fld>
            <a:r>
              <a:rPr lang="de-CH"/>
              <a:t>,   </a:t>
            </a:r>
            <a:fld id="{B735B32E-B5A3-4881-825B-73F452E6201A}" type="datetime1">
              <a:rPr lang="de-DE" smtClean="0"/>
              <a:t>15.02.2018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898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Folie </a:t>
            </a:r>
            <a:fld id="{12B6AD4D-1CAA-4573-83CF-E208760DE29C}" type="slidenum">
              <a:rPr lang="de-CH"/>
              <a:pPr>
                <a:defRPr/>
              </a:pPr>
              <a:t>‹Nr.›</a:t>
            </a:fld>
            <a:r>
              <a:rPr lang="de-CH"/>
              <a:t>,   </a:t>
            </a:r>
            <a:fld id="{6FB4F845-FD09-495A-B1F3-F23D29D15569}" type="datetime1">
              <a:rPr lang="de-DE" smtClean="0"/>
              <a:t>15.02.2018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593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Folie </a:t>
            </a:r>
            <a:fld id="{C7FA00AB-7262-45DE-9373-C0D9637A2227}" type="slidenum">
              <a:rPr lang="de-CH"/>
              <a:pPr>
                <a:defRPr/>
              </a:pPr>
              <a:t>‹Nr.›</a:t>
            </a:fld>
            <a:r>
              <a:rPr lang="de-CH"/>
              <a:t>,   </a:t>
            </a:r>
            <a:fld id="{AE6E9EAA-545F-421C-802C-516A84E94B78}" type="datetime1">
              <a:rPr lang="de-DE" smtClean="0"/>
              <a:t>15.02.2018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804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Folie </a:t>
            </a:r>
            <a:fld id="{433266D4-A152-4D0C-9085-0BBF2D989E0E}" type="slidenum">
              <a:rPr lang="de-CH"/>
              <a:pPr>
                <a:defRPr/>
              </a:pPr>
              <a:t>‹Nr.›</a:t>
            </a:fld>
            <a:r>
              <a:rPr lang="de-CH"/>
              <a:t>,   </a:t>
            </a:r>
            <a:fld id="{7711798B-2828-4E79-B890-C5FAA0062734}" type="datetime1">
              <a:rPr lang="de-DE" smtClean="0"/>
              <a:t>15.02.2018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500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Frutiger Roman" pitchFamily="34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/>
            </a:pPr>
            <a:endParaRPr lang="de-DE" altLang="de-DE"/>
          </a:p>
        </p:txBody>
      </p:sp>
      <p:sp>
        <p:nvSpPr>
          <p:cNvPr id="1027" name="Line 46"/>
          <p:cNvSpPr>
            <a:spLocks noChangeShapeType="1"/>
          </p:cNvSpPr>
          <p:nvPr/>
        </p:nvSpPr>
        <p:spPr bwMode="auto">
          <a:xfrm>
            <a:off x="0" y="333375"/>
            <a:ext cx="774065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792163"/>
            <a:ext cx="86407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de-DE" altLang="de-DE" dirty="0"/>
          </a:p>
        </p:txBody>
      </p:sp>
      <p:sp>
        <p:nvSpPr>
          <p:cNvPr id="1029" name="Rectangle 4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de-CH" altLang="de-DE" dirty="0"/>
          </a:p>
        </p:txBody>
      </p:sp>
      <p:sp>
        <p:nvSpPr>
          <p:cNvPr id="1030" name="Text Box 55"/>
          <p:cNvSpPr txBox="1">
            <a:spLocks noChangeArrowheads="1"/>
          </p:cNvSpPr>
          <p:nvPr/>
        </p:nvSpPr>
        <p:spPr bwMode="auto">
          <a:xfrm>
            <a:off x="358775" y="0"/>
            <a:ext cx="65897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400" b="1">
                <a:solidFill>
                  <a:schemeClr val="bg1"/>
                </a:solidFill>
                <a:latin typeface="Frutiger Roman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400" b="1">
                <a:solidFill>
                  <a:schemeClr val="bg1"/>
                </a:solidFill>
                <a:latin typeface="Frutiger Roman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400" b="1">
                <a:solidFill>
                  <a:schemeClr val="bg1"/>
                </a:solidFill>
                <a:latin typeface="Frutiger Roman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400" b="1">
                <a:solidFill>
                  <a:schemeClr val="bg1"/>
                </a:solidFill>
                <a:latin typeface="Frutiger Roman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  <a:defRPr sz="2400" b="1">
                <a:solidFill>
                  <a:schemeClr val="bg1"/>
                </a:solidFill>
                <a:latin typeface="Frutiger Roman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400" b="1">
                <a:solidFill>
                  <a:schemeClr val="bg1"/>
                </a:solidFill>
                <a:latin typeface="Frutiger Roman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400" b="1">
                <a:solidFill>
                  <a:schemeClr val="bg1"/>
                </a:solidFill>
                <a:latin typeface="Frutiger Roman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400" b="1">
                <a:solidFill>
                  <a:schemeClr val="bg1"/>
                </a:solidFill>
                <a:latin typeface="Frutiger Roman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400" b="1">
                <a:solidFill>
                  <a:schemeClr val="bg1"/>
                </a:solidFill>
                <a:latin typeface="Frutiger Roman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de-CH" sz="1600" b="0" dirty="0">
                <a:solidFill>
                  <a:srgbClr val="0070C0"/>
                </a:solidFill>
                <a:latin typeface="Calibri" panose="020F0502020204030204" pitchFamily="34" charset="0"/>
              </a:rPr>
              <a:t>AG STÄDTEKRANZ BERLIN-BRANDENBURG</a:t>
            </a:r>
          </a:p>
        </p:txBody>
      </p:sp>
      <p:sp>
        <p:nvSpPr>
          <p:cNvPr id="1085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4" y="6544854"/>
            <a:ext cx="4177159" cy="24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100" b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20.10.2017</a:t>
            </a:r>
            <a:endParaRPr lang="de-CH" dirty="0"/>
          </a:p>
        </p:txBody>
      </p:sp>
      <p:pic>
        <p:nvPicPr>
          <p:cNvPr id="1033" name="Picture 66" descr="ARGE Kopf_150 dpi_klein_ohne bild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8032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:\Allgemein\Organisation\Bildquellen\Logos\EBP\EBP_Logo_rgb_100mm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82" y="6544854"/>
            <a:ext cx="912814" cy="268522"/>
          </a:xfrm>
          <a:prstGeom prst="rect">
            <a:avLst/>
          </a:prstGeom>
          <a:solidFill>
            <a:schemeClr val="accent1"/>
          </a:solidFill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Frutiger 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Frutiger 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Frutiger 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Frutiger Roman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Frutiger Roman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Frutiger Roman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Frutiger Roman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333333"/>
          </a:solidFill>
          <a:latin typeface="Frutiger Roman" pitchFamily="34" charset="0"/>
        </a:defRPr>
      </a:lvl9pPr>
    </p:titleStyle>
    <p:bodyStyle>
      <a:lvl1pPr marL="247650" indent="-247650" algn="l" rtl="0" eaLnBrk="0" fontAlgn="base" hangingPunct="0">
        <a:spcBef>
          <a:spcPct val="30000"/>
        </a:spcBef>
        <a:spcAft>
          <a:spcPct val="20000"/>
        </a:spcAft>
        <a:buClr>
          <a:srgbClr val="333333"/>
        </a:buClr>
        <a:buFont typeface="Wingdings" pitchFamily="2" charset="2"/>
        <a:buChar char="§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538163" indent="-276225" algn="l" rtl="0" eaLnBrk="0" fontAlgn="base" hangingPunct="0">
        <a:spcBef>
          <a:spcPct val="10000"/>
        </a:spcBef>
        <a:spcAft>
          <a:spcPct val="20000"/>
        </a:spcAft>
        <a:buClr>
          <a:srgbClr val="333333"/>
        </a:buClr>
        <a:buChar char="–"/>
        <a:defRPr sz="2100">
          <a:solidFill>
            <a:srgbClr val="333333"/>
          </a:solidFill>
          <a:latin typeface="+mn-lt"/>
        </a:defRPr>
      </a:lvl2pPr>
      <a:lvl3pPr marL="814388" indent="-257175" algn="l" rtl="0" eaLnBrk="0" fontAlgn="base" hangingPunct="0">
        <a:spcBef>
          <a:spcPct val="20000"/>
        </a:spcBef>
        <a:spcAft>
          <a:spcPct val="0"/>
        </a:spcAft>
        <a:buClr>
          <a:srgbClr val="333333"/>
        </a:buClr>
        <a:buFont typeface="Frutiger Roman" pitchFamily="34" charset="0"/>
        <a:buChar char="•"/>
        <a:defRPr>
          <a:solidFill>
            <a:srgbClr val="333333"/>
          </a:solidFill>
          <a:latin typeface="+mn-lt"/>
        </a:defRPr>
      </a:lvl3pPr>
      <a:lvl4pPr marL="2065338" indent="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511425" indent="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968625" indent="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3425825" indent="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883025" indent="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4340225" indent="2667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60648"/>
            <a:ext cx="8496300" cy="1231106"/>
          </a:xfrm>
        </p:spPr>
        <p:txBody>
          <a:bodyPr/>
          <a:lstStyle/>
          <a:p>
            <a:r>
              <a:rPr lang="de-CH" altLang="de-DE" sz="4000" b="1" dirty="0">
                <a:solidFill>
                  <a:srgbClr val="0070C0"/>
                </a:solidFill>
              </a:rPr>
              <a:t>Städtekranz Berlin-Brandenburg </a:t>
            </a:r>
            <a:br>
              <a:rPr lang="de-CH" altLang="de-DE" b="1" dirty="0"/>
            </a:br>
            <a:endParaRPr lang="de-CH" altLang="de-DE" b="1" dirty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520" y="5301257"/>
            <a:ext cx="8496300" cy="1008063"/>
          </a:xfrm>
          <a:noFill/>
          <a:extLst/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de-CH" altLang="de-DE" sz="4800" b="1" dirty="0">
                <a:solidFill>
                  <a:srgbClr val="0070C0"/>
                </a:solidFill>
              </a:rPr>
              <a:t>Workshop Fahrradparken</a:t>
            </a:r>
            <a:r>
              <a:rPr lang="de-CH" altLang="de-DE" sz="3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62BFE7-9D2C-4C6B-9D81-128DE36F8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8"/>
          <a:stretch/>
        </p:blipFill>
        <p:spPr bwMode="auto">
          <a:xfrm>
            <a:off x="311880" y="1268760"/>
            <a:ext cx="686252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C5FA849-7126-43AD-A00D-CA1C6CBC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4" y="6568492"/>
            <a:ext cx="4177159" cy="244884"/>
          </a:xfrm>
        </p:spPr>
        <p:txBody>
          <a:bodyPr/>
          <a:lstStyle/>
          <a:p>
            <a:pPr>
              <a:defRPr/>
            </a:pPr>
            <a:r>
              <a:rPr lang="de-CH" dirty="0"/>
              <a:t>Workshop Fahrradparken  Potsdam </a:t>
            </a:r>
            <a:r>
              <a:rPr lang="de-DE" dirty="0"/>
              <a:t>15.03.2018</a:t>
            </a:r>
            <a:endParaRPr lang="de-CH" dirty="0"/>
          </a:p>
          <a:p>
            <a:pPr>
              <a:defRPr/>
            </a:pPr>
            <a:endParaRPr lang="de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93" y="404664"/>
            <a:ext cx="8640763" cy="584775"/>
          </a:xfrm>
        </p:spPr>
        <p:txBody>
          <a:bodyPr/>
          <a:lstStyle/>
          <a:p>
            <a:r>
              <a:rPr lang="de-DE" altLang="de-DE" sz="3200" b="1" dirty="0">
                <a:solidFill>
                  <a:srgbClr val="C00000"/>
                </a:solidFill>
              </a:rPr>
              <a:t>Ziele und Aktivitäten </a:t>
            </a:r>
            <a:r>
              <a:rPr lang="de-DE" altLang="de-DE" sz="3200" b="1" dirty="0">
                <a:solidFill>
                  <a:srgbClr val="0070C0"/>
                </a:solidFill>
              </a:rPr>
              <a:t>des Städtekranzes seit 1995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94122"/>
            <a:ext cx="8642350" cy="4883150"/>
          </a:xfrm>
        </p:spPr>
        <p:txBody>
          <a:bodyPr/>
          <a:lstStyle/>
          <a:p>
            <a:pPr>
              <a:buClr>
                <a:srgbClr val="0070C0"/>
              </a:buClr>
            </a:pPr>
            <a:r>
              <a:rPr lang="de-DE" sz="2800" b="1" dirty="0">
                <a:solidFill>
                  <a:srgbClr val="0070C0"/>
                </a:solidFill>
              </a:rPr>
              <a:t>Informations- und Erfahrungsaustausch </a:t>
            </a:r>
            <a:br>
              <a:rPr lang="de-DE" sz="2000" b="1" dirty="0">
                <a:solidFill>
                  <a:srgbClr val="0070C0"/>
                </a:solidFill>
              </a:rPr>
            </a:br>
            <a:r>
              <a:rPr lang="de-DE" sz="2000" dirty="0"/>
              <a:t>zu zentralen Fragen der Stadtentwicklung</a:t>
            </a:r>
          </a:p>
          <a:p>
            <a:pPr>
              <a:buClr>
                <a:srgbClr val="0070C0"/>
              </a:buClr>
            </a:pPr>
            <a:r>
              <a:rPr lang="de-DE" sz="2800" b="1" dirty="0">
                <a:solidFill>
                  <a:srgbClr val="0070C0"/>
                </a:solidFill>
              </a:rPr>
              <a:t>Gemeinsame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r>
              <a:rPr lang="de-DE" sz="2800" b="1" dirty="0">
                <a:solidFill>
                  <a:srgbClr val="0070C0"/>
                </a:solidFill>
              </a:rPr>
              <a:t>Interessenvertretung</a:t>
            </a:r>
            <a:r>
              <a:rPr lang="de-DE" sz="2800" dirty="0">
                <a:solidFill>
                  <a:srgbClr val="0070C0"/>
                </a:solidFill>
              </a:rPr>
              <a:t> </a:t>
            </a:r>
            <a:br>
              <a:rPr lang="de-DE" sz="2000" dirty="0"/>
            </a:br>
            <a:r>
              <a:rPr lang="de-DE" sz="2000" dirty="0"/>
              <a:t>starker Städte </a:t>
            </a:r>
          </a:p>
          <a:p>
            <a:pPr>
              <a:buClr>
                <a:srgbClr val="0070C0"/>
              </a:buClr>
            </a:pPr>
            <a:r>
              <a:rPr lang="de-DE" sz="2800" b="1" dirty="0">
                <a:solidFill>
                  <a:srgbClr val="0070C0"/>
                </a:solidFill>
              </a:rPr>
              <a:t>best-</a:t>
            </a:r>
            <a:r>
              <a:rPr lang="de-DE" sz="2800" b="1" dirty="0" err="1">
                <a:solidFill>
                  <a:srgbClr val="0070C0"/>
                </a:solidFill>
              </a:rPr>
              <a:t>practice</a:t>
            </a:r>
            <a:r>
              <a:rPr lang="de-DE" sz="2800" b="1" dirty="0">
                <a:solidFill>
                  <a:srgbClr val="0070C0"/>
                </a:solidFill>
              </a:rPr>
              <a:t>-Modelle</a:t>
            </a:r>
            <a:r>
              <a:rPr lang="de-DE" sz="2800" dirty="0"/>
              <a:t> </a:t>
            </a:r>
            <a:r>
              <a:rPr lang="de-DE" sz="2000" dirty="0"/>
              <a:t>zum Nachmachen</a:t>
            </a:r>
          </a:p>
          <a:p>
            <a:pPr>
              <a:buClr>
                <a:srgbClr val="0070C0"/>
              </a:buClr>
            </a:pPr>
            <a:r>
              <a:rPr lang="de-DE" sz="2800" b="1" dirty="0">
                <a:solidFill>
                  <a:srgbClr val="0070C0"/>
                </a:solidFill>
              </a:rPr>
              <a:t>Gemeinschaftliche Aktivitäten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und Projekte </a:t>
            </a:r>
            <a:r>
              <a:rPr lang="de-DE" sz="2000" dirty="0"/>
              <a:t>zum gegenseitigen Nutzen</a:t>
            </a:r>
          </a:p>
          <a:p>
            <a:pPr>
              <a:buClr>
                <a:srgbClr val="0070C0"/>
              </a:buClr>
            </a:pPr>
            <a:r>
              <a:rPr lang="de-DE" sz="2800" b="1" dirty="0">
                <a:solidFill>
                  <a:srgbClr val="0070C0"/>
                </a:solidFill>
              </a:rPr>
              <a:t>Schwerpunktthemen: </a:t>
            </a:r>
          </a:p>
          <a:p>
            <a:pPr lvl="1">
              <a:buClr>
                <a:srgbClr val="0070C0"/>
              </a:buClr>
            </a:pPr>
            <a:r>
              <a:rPr lang="de-DE" sz="2000" dirty="0">
                <a:solidFill>
                  <a:schemeClr val="tx1"/>
                </a:solidFill>
              </a:rPr>
              <a:t>Stadtentwicklung/</a:t>
            </a:r>
            <a:r>
              <a:rPr lang="de-DE" sz="2000" dirty="0" err="1">
                <a:solidFill>
                  <a:schemeClr val="tx1"/>
                </a:solidFill>
              </a:rPr>
              <a:t>StadtRegion</a:t>
            </a:r>
            <a:r>
              <a:rPr lang="de-DE" sz="2000" dirty="0">
                <a:solidFill>
                  <a:schemeClr val="tx1"/>
                </a:solidFill>
              </a:rPr>
              <a:t>  </a:t>
            </a:r>
          </a:p>
          <a:p>
            <a:pPr lvl="1">
              <a:buClr>
                <a:srgbClr val="0070C0"/>
              </a:buClr>
            </a:pPr>
            <a:r>
              <a:rPr lang="de-DE" sz="2000" b="1" dirty="0">
                <a:solidFill>
                  <a:srgbClr val="C00000"/>
                </a:solidFill>
              </a:rPr>
              <a:t>Verkehr/Mobilität</a:t>
            </a:r>
          </a:p>
          <a:p>
            <a:pPr lvl="1">
              <a:buClr>
                <a:srgbClr val="0070C0"/>
              </a:buClr>
            </a:pPr>
            <a:r>
              <a:rPr lang="de-DE" sz="2000" dirty="0">
                <a:solidFill>
                  <a:schemeClr val="tx1"/>
                </a:solidFill>
              </a:rPr>
              <a:t>Wirtschaft/Stadtmarketing </a:t>
            </a:r>
          </a:p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35A60-1762-443C-A65A-943716A6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85" y="1844824"/>
            <a:ext cx="3038595" cy="435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6E00D99-C4E1-4CEB-848B-94964CD4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4" y="6568492"/>
            <a:ext cx="4177159" cy="244884"/>
          </a:xfrm>
        </p:spPr>
        <p:txBody>
          <a:bodyPr/>
          <a:lstStyle/>
          <a:p>
            <a:pPr>
              <a:defRPr/>
            </a:pPr>
            <a:r>
              <a:rPr lang="de-CH" dirty="0"/>
              <a:t>Workshop Fahrradparken  Potsdam </a:t>
            </a:r>
            <a:r>
              <a:rPr lang="de-DE" dirty="0"/>
              <a:t>15.03.2018</a:t>
            </a:r>
            <a:endParaRPr lang="de-CH" dirty="0"/>
          </a:p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107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Workshop Fahrradparken  Potsdam </a:t>
            </a:r>
            <a:r>
              <a:rPr lang="de-DE" dirty="0"/>
              <a:t>15.03.2018</a:t>
            </a:r>
            <a:endParaRPr lang="de-CH" dirty="0"/>
          </a:p>
          <a:p>
            <a:pPr>
              <a:defRPr/>
            </a:pPr>
            <a:endParaRPr lang="de-CH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2A32F78-FA77-4C62-80AB-3A2335A8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592903"/>
            <a:ext cx="5095342" cy="386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0494EE7-D120-4CF1-9771-C99CE6F1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12" y="2492896"/>
            <a:ext cx="355696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9EE5D5F-5D39-484F-9C44-814A561F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60648"/>
            <a:ext cx="8640763" cy="2492990"/>
          </a:xfrm>
        </p:spPr>
        <p:txBody>
          <a:bodyPr/>
          <a:lstStyle/>
          <a:p>
            <a:r>
              <a:rPr lang="de-DE" altLang="de-DE" b="1" dirty="0">
                <a:solidFill>
                  <a:srgbClr val="C00000"/>
                </a:solidFill>
              </a:rPr>
              <a:t>Kernthema</a:t>
            </a:r>
            <a:r>
              <a:rPr lang="de-DE" altLang="de-DE" b="1" dirty="0">
                <a:solidFill>
                  <a:srgbClr val="0070C0"/>
                </a:solidFill>
              </a:rPr>
              <a:t> des Städtekranzes – </a:t>
            </a:r>
            <a:r>
              <a:rPr lang="de-DE" altLang="de-DE" b="1" dirty="0">
                <a:solidFill>
                  <a:srgbClr val="C00000"/>
                </a:solidFill>
              </a:rPr>
              <a:t>Rolle</a:t>
            </a:r>
            <a:r>
              <a:rPr lang="de-DE" altLang="de-DE" b="1" dirty="0">
                <a:solidFill>
                  <a:srgbClr val="0070C0"/>
                </a:solidFill>
              </a:rPr>
              <a:t> der Städte  in und für die Entwicklung der </a:t>
            </a:r>
            <a:r>
              <a:rPr lang="de-DE" altLang="de-DE" b="1" dirty="0">
                <a:solidFill>
                  <a:srgbClr val="C00000"/>
                </a:solidFill>
              </a:rPr>
              <a:t>Hauptstadtregion</a:t>
            </a:r>
            <a:br>
              <a:rPr lang="de-DE" altLang="de-DE" b="1" dirty="0">
                <a:solidFill>
                  <a:srgbClr val="0070C0"/>
                </a:solidFill>
              </a:rPr>
            </a:br>
            <a:r>
              <a:rPr lang="de-DE" altLang="de-DE" sz="2400" b="1" dirty="0">
                <a:solidFill>
                  <a:srgbClr val="0070C0"/>
                </a:solidFill>
              </a:rPr>
              <a:t>.. von</a:t>
            </a:r>
            <a:r>
              <a:rPr lang="de-DE" altLang="de-DE" sz="2400" b="1" dirty="0">
                <a:solidFill>
                  <a:srgbClr val="C00000"/>
                </a:solidFill>
              </a:rPr>
              <a:t> </a:t>
            </a:r>
            <a:r>
              <a:rPr lang="de-DE" altLang="de-DE" sz="2400" b="1" dirty="0">
                <a:solidFill>
                  <a:srgbClr val="0070C0"/>
                </a:solidFill>
              </a:rPr>
              <a:t>klugen Raumordnungsmodellen </a:t>
            </a:r>
            <a:br>
              <a:rPr lang="de-DE" altLang="de-DE" sz="2400" b="1" dirty="0">
                <a:solidFill>
                  <a:srgbClr val="0070C0"/>
                </a:solidFill>
              </a:rPr>
            </a:br>
            <a:r>
              <a:rPr lang="de-DE" altLang="de-DE" sz="2400" b="1" dirty="0">
                <a:solidFill>
                  <a:srgbClr val="0070C0"/>
                </a:solidFill>
              </a:rPr>
              <a:t>.. über Wachstums- und Steuerungseuphorie  90er Jahre</a:t>
            </a:r>
            <a:br>
              <a:rPr lang="de-DE" altLang="de-DE" sz="2400" b="1" dirty="0">
                <a:solidFill>
                  <a:srgbClr val="0070C0"/>
                </a:solidFill>
              </a:rPr>
            </a:br>
            <a:r>
              <a:rPr lang="de-DE" altLang="de-DE" sz="2400" b="1" dirty="0">
                <a:solidFill>
                  <a:srgbClr val="0070C0"/>
                </a:solidFill>
              </a:rPr>
              <a:t>..  „arm, aber sexy“,  Schrumpfung und Stadtumbau, ..</a:t>
            </a:r>
            <a:br>
              <a:rPr lang="de-DE" altLang="de-DE" sz="2400" b="1" dirty="0">
                <a:solidFill>
                  <a:srgbClr val="0070C0"/>
                </a:solidFill>
              </a:rPr>
            </a:br>
            <a:endParaRPr lang="de-D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8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404664"/>
            <a:ext cx="8640763" cy="1384995"/>
          </a:xfrm>
        </p:spPr>
        <p:txBody>
          <a:bodyPr/>
          <a:lstStyle/>
          <a:p>
            <a:r>
              <a:rPr lang="de-DE" altLang="de-DE" b="1" dirty="0">
                <a:solidFill>
                  <a:srgbClr val="C00000"/>
                </a:solidFill>
              </a:rPr>
              <a:t>Kernthema</a:t>
            </a:r>
            <a:r>
              <a:rPr lang="de-DE" altLang="de-DE" b="1" dirty="0">
                <a:solidFill>
                  <a:srgbClr val="0070C0"/>
                </a:solidFill>
              </a:rPr>
              <a:t> des Städtekranzes – </a:t>
            </a:r>
            <a:r>
              <a:rPr lang="de-DE" altLang="de-DE" b="1" dirty="0">
                <a:solidFill>
                  <a:srgbClr val="C00000"/>
                </a:solidFill>
              </a:rPr>
              <a:t>Rolle</a:t>
            </a:r>
            <a:r>
              <a:rPr lang="de-DE" altLang="de-DE" b="1" dirty="0">
                <a:solidFill>
                  <a:srgbClr val="0070C0"/>
                </a:solidFill>
              </a:rPr>
              <a:t> der Städte  in und für die Entwicklung der </a:t>
            </a:r>
            <a:r>
              <a:rPr lang="de-DE" altLang="de-DE" b="1" dirty="0">
                <a:solidFill>
                  <a:srgbClr val="C00000"/>
                </a:solidFill>
              </a:rPr>
              <a:t>Hauptstadtregion</a:t>
            </a:r>
            <a:br>
              <a:rPr lang="de-DE" altLang="de-DE" b="1" dirty="0">
                <a:solidFill>
                  <a:srgbClr val="0070C0"/>
                </a:solidFill>
              </a:rPr>
            </a:br>
            <a:r>
              <a:rPr lang="de-DE" altLang="de-DE" sz="2400" b="1" dirty="0">
                <a:solidFill>
                  <a:srgbClr val="0070C0"/>
                </a:solidFill>
              </a:rPr>
              <a:t>.. bis zur “Wiederentdeckung“ der </a:t>
            </a:r>
            <a:r>
              <a:rPr lang="de-DE" altLang="de-DE" sz="2400" b="1" dirty="0">
                <a:solidFill>
                  <a:srgbClr val="C00000"/>
                </a:solidFill>
              </a:rPr>
              <a:t>Städte der 2. Reihe 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Workshop Fahrradparken  Potsdam </a:t>
            </a:r>
            <a:r>
              <a:rPr lang="de-DE" dirty="0"/>
              <a:t>15.03.2018</a:t>
            </a:r>
            <a:endParaRPr lang="de-CH" dirty="0"/>
          </a:p>
          <a:p>
            <a:pPr>
              <a:defRPr/>
            </a:pP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FA42A0-0713-4398-A880-A8B2D2743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21" y="1789659"/>
            <a:ext cx="5735712" cy="460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9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/>
              <a:t>Workshop Fahrradparken  Potsdam </a:t>
            </a:r>
            <a:r>
              <a:rPr lang="de-DE" dirty="0"/>
              <a:t>15.03.2018</a:t>
            </a:r>
            <a:endParaRPr lang="de-CH" dirty="0"/>
          </a:p>
          <a:p>
            <a:pPr>
              <a:defRPr/>
            </a:pPr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FDDA01-E6D3-4EF2-BD15-B97C03FAF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151" y="3429000"/>
            <a:ext cx="9353205" cy="3096344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5622162A-1435-46D6-AC07-1A1AD8883615}"/>
              </a:ext>
            </a:extLst>
          </p:cNvPr>
          <p:cNvSpPr txBox="1">
            <a:spLocks/>
          </p:cNvSpPr>
          <p:nvPr/>
        </p:nvSpPr>
        <p:spPr bwMode="auto">
          <a:xfrm>
            <a:off x="-36512" y="517322"/>
            <a:ext cx="914390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9pPr>
          </a:lstStyle>
          <a:p>
            <a:r>
              <a:rPr lang="de-DE" altLang="de-DE" b="1" kern="0" dirty="0">
                <a:solidFill>
                  <a:srgbClr val="C00000"/>
                </a:solidFill>
              </a:rPr>
              <a:t>Kernforderungen</a:t>
            </a:r>
            <a:r>
              <a:rPr lang="de-DE" altLang="de-DE" b="1" kern="0" dirty="0">
                <a:solidFill>
                  <a:srgbClr val="0070C0"/>
                </a:solidFill>
              </a:rPr>
              <a:t> des Städtekranzes – </a:t>
            </a:r>
            <a:r>
              <a:rPr lang="de-DE" altLang="de-DE" b="1" kern="0" dirty="0">
                <a:solidFill>
                  <a:srgbClr val="C00000"/>
                </a:solidFill>
              </a:rPr>
              <a:t>Rolle</a:t>
            </a:r>
            <a:r>
              <a:rPr lang="de-DE" altLang="de-DE" b="1" kern="0" dirty="0">
                <a:solidFill>
                  <a:srgbClr val="0070C0"/>
                </a:solidFill>
              </a:rPr>
              <a:t> der</a:t>
            </a:r>
            <a:br>
              <a:rPr lang="de-DE" altLang="de-DE" b="1" kern="0" dirty="0">
                <a:solidFill>
                  <a:srgbClr val="0070C0"/>
                </a:solidFill>
              </a:rPr>
            </a:br>
            <a:r>
              <a:rPr lang="de-DE" altLang="de-DE" b="1" kern="0" dirty="0">
                <a:solidFill>
                  <a:srgbClr val="0070C0"/>
                </a:solidFill>
              </a:rPr>
              <a:t>Städte  in </a:t>
            </a:r>
            <a:r>
              <a:rPr lang="de-DE" altLang="de-DE" kern="0" dirty="0">
                <a:solidFill>
                  <a:srgbClr val="0070C0"/>
                </a:solidFill>
              </a:rPr>
              <a:t>+ </a:t>
            </a:r>
            <a:r>
              <a:rPr lang="de-DE" altLang="de-DE" b="1" kern="0" dirty="0">
                <a:solidFill>
                  <a:srgbClr val="0070C0"/>
                </a:solidFill>
              </a:rPr>
              <a:t>für die Entwicklung der </a:t>
            </a:r>
            <a:r>
              <a:rPr lang="de-DE" altLang="de-DE" b="1" kern="0" dirty="0">
                <a:solidFill>
                  <a:srgbClr val="C00000"/>
                </a:solidFill>
              </a:rPr>
              <a:t>Hauptstadtregion stärken - „Städte im 2. </a:t>
            </a:r>
            <a:r>
              <a:rPr lang="de-DE" altLang="de-DE" kern="0" dirty="0">
                <a:solidFill>
                  <a:srgbClr val="C00000"/>
                </a:solidFill>
              </a:rPr>
              <a:t>Ri</a:t>
            </a:r>
            <a:r>
              <a:rPr lang="de-DE" altLang="de-DE" b="1" kern="0" dirty="0">
                <a:solidFill>
                  <a:srgbClr val="C00000"/>
                </a:solidFill>
              </a:rPr>
              <a:t>ng am </a:t>
            </a:r>
            <a:r>
              <a:rPr lang="de-DE" altLang="de-DE" kern="0" dirty="0">
                <a:solidFill>
                  <a:srgbClr val="C00000"/>
                </a:solidFill>
              </a:rPr>
              <a:t>Z</a:t>
            </a:r>
            <a:r>
              <a:rPr lang="de-DE" altLang="de-DE" b="1" kern="0" dirty="0">
                <a:solidFill>
                  <a:srgbClr val="C00000"/>
                </a:solidFill>
              </a:rPr>
              <a:t>ug!“</a:t>
            </a:r>
            <a:br>
              <a:rPr lang="de-DE" altLang="de-DE" b="1" kern="0" dirty="0">
                <a:solidFill>
                  <a:srgbClr val="0070C0"/>
                </a:solidFill>
              </a:rPr>
            </a:br>
            <a:r>
              <a:rPr lang="de-DE" altLang="de-DE" b="1" kern="0" dirty="0">
                <a:solidFill>
                  <a:srgbClr val="0070C0"/>
                </a:solidFill>
              </a:rPr>
              <a:t>&gt; </a:t>
            </a:r>
            <a:r>
              <a:rPr lang="de-DE" altLang="de-DE" sz="2400" kern="0" dirty="0">
                <a:solidFill>
                  <a:srgbClr val="0070C0"/>
                </a:solidFill>
              </a:rPr>
              <a:t>konsequente </a:t>
            </a:r>
            <a:r>
              <a:rPr lang="de-DE" altLang="de-DE" sz="2400" kern="0" dirty="0">
                <a:solidFill>
                  <a:srgbClr val="C00000"/>
                </a:solidFill>
              </a:rPr>
              <a:t>Achsenorientierung</a:t>
            </a:r>
          </a:p>
          <a:p>
            <a:r>
              <a:rPr lang="de-DE" altLang="de-DE" sz="2400" kern="0" dirty="0">
                <a:solidFill>
                  <a:srgbClr val="0070C0"/>
                </a:solidFill>
              </a:rPr>
              <a:t>&gt; raumordnerische </a:t>
            </a:r>
            <a:r>
              <a:rPr lang="de-DE" altLang="de-DE" sz="2400" kern="0" dirty="0">
                <a:solidFill>
                  <a:srgbClr val="C00000"/>
                </a:solidFill>
              </a:rPr>
              <a:t>Steuerungsimpulse</a:t>
            </a:r>
          </a:p>
          <a:p>
            <a:r>
              <a:rPr lang="de-DE" altLang="de-DE" sz="2400" kern="0" dirty="0">
                <a:solidFill>
                  <a:srgbClr val="0070C0"/>
                </a:solidFill>
              </a:rPr>
              <a:t>&gt; umweltgerechter </a:t>
            </a:r>
            <a:r>
              <a:rPr lang="de-DE" altLang="de-DE" sz="2400" kern="0" dirty="0">
                <a:solidFill>
                  <a:srgbClr val="C00000"/>
                </a:solidFill>
              </a:rPr>
              <a:t>Mobilitätsausbau </a:t>
            </a:r>
          </a:p>
          <a:p>
            <a:r>
              <a:rPr lang="de-DE" altLang="de-DE" sz="2400" kern="0" dirty="0">
                <a:solidFill>
                  <a:srgbClr val="0070C0"/>
                </a:solidFill>
              </a:rPr>
              <a:t>&gt; Stärkung der </a:t>
            </a:r>
            <a:r>
              <a:rPr lang="de-DE" altLang="de-DE" sz="2400" kern="0" dirty="0">
                <a:solidFill>
                  <a:srgbClr val="C00000"/>
                </a:solidFill>
              </a:rPr>
              <a:t>Regionalstädte/Mobilitätsknoten </a:t>
            </a:r>
            <a:r>
              <a:rPr lang="de-DE" altLang="de-DE" sz="2400" kern="0" dirty="0">
                <a:solidFill>
                  <a:srgbClr val="0070C0"/>
                </a:solidFill>
              </a:rPr>
              <a:t>für ländliche Räume</a:t>
            </a:r>
            <a:endParaRPr lang="de-DE" sz="2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9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 bwMode="auto">
          <a:xfrm>
            <a:off x="4932040" y="5157192"/>
            <a:ext cx="1152128" cy="50405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rutiger Roman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6948264" y="306896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rutiger Roman" pitchFamily="34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6867DF29-3EE7-48B1-ACFA-AA3F5688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877329"/>
            <a:ext cx="8604835" cy="335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5C7D143F-2A19-4254-9D26-3D59700C3467}"/>
              </a:ext>
            </a:extLst>
          </p:cNvPr>
          <p:cNvSpPr txBox="1">
            <a:spLocks/>
          </p:cNvSpPr>
          <p:nvPr/>
        </p:nvSpPr>
        <p:spPr bwMode="auto">
          <a:xfrm>
            <a:off x="0" y="476672"/>
            <a:ext cx="9143903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333333"/>
                </a:solidFill>
                <a:latin typeface="Frutiger Roman" pitchFamily="34" charset="0"/>
              </a:defRPr>
            </a:lvl9pPr>
          </a:lstStyle>
          <a:p>
            <a:r>
              <a:rPr lang="de-DE" altLang="de-DE" kern="0" dirty="0">
                <a:solidFill>
                  <a:srgbClr val="C00000"/>
                </a:solidFill>
              </a:rPr>
              <a:t>22.3.2018!</a:t>
            </a:r>
          </a:p>
          <a:p>
            <a:endParaRPr lang="de-DE" altLang="de-DE" b="1" kern="0" dirty="0">
              <a:solidFill>
                <a:srgbClr val="C00000"/>
              </a:solidFill>
            </a:endParaRPr>
          </a:p>
          <a:p>
            <a:r>
              <a:rPr lang="de-DE" altLang="de-DE" kern="0" dirty="0">
                <a:solidFill>
                  <a:srgbClr val="0070C0"/>
                </a:solidFill>
              </a:rPr>
              <a:t>Brandenburger Städte </a:t>
            </a:r>
            <a:r>
              <a:rPr lang="de-DE" altLang="de-DE" kern="0" dirty="0">
                <a:solidFill>
                  <a:srgbClr val="C00000"/>
                </a:solidFill>
              </a:rPr>
              <a:t>weiterdenken</a:t>
            </a:r>
          </a:p>
          <a:p>
            <a:endParaRPr lang="de-DE" altLang="de-DE" b="1" kern="0" dirty="0">
              <a:solidFill>
                <a:srgbClr val="C00000"/>
              </a:solidFill>
            </a:endParaRPr>
          </a:p>
          <a:p>
            <a:r>
              <a:rPr lang="de-DE" altLang="de-DE" kern="0" dirty="0">
                <a:solidFill>
                  <a:srgbClr val="C00000"/>
                </a:solidFill>
              </a:rPr>
              <a:t>Mobilität </a:t>
            </a:r>
            <a:r>
              <a:rPr lang="de-DE" altLang="de-DE" kern="0" dirty="0">
                <a:solidFill>
                  <a:srgbClr val="0070C0"/>
                </a:solidFill>
              </a:rPr>
              <a:t>- Wohnen - Daseinsvorsorge</a:t>
            </a:r>
            <a:endParaRPr lang="de-DE" sz="2400" b="1" kern="0" dirty="0">
              <a:solidFill>
                <a:srgbClr val="0070C0"/>
              </a:solidFill>
            </a:endParaRP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449D1B9-3D1C-4E86-8C5D-BFE46416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824" y="6568492"/>
            <a:ext cx="4177159" cy="244884"/>
          </a:xfrm>
        </p:spPr>
        <p:txBody>
          <a:bodyPr/>
          <a:lstStyle/>
          <a:p>
            <a:pPr>
              <a:defRPr/>
            </a:pPr>
            <a:r>
              <a:rPr lang="de-CH" dirty="0"/>
              <a:t>Workshop Fahrradparken  Potsdam </a:t>
            </a:r>
            <a:r>
              <a:rPr lang="de-DE" dirty="0"/>
              <a:t>15.03.2018</a:t>
            </a:r>
            <a:endParaRPr lang="de-CH" dirty="0"/>
          </a:p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3349325"/>
      </p:ext>
    </p:extLst>
  </p:cSld>
  <p:clrMapOvr>
    <a:masterClrMapping/>
  </p:clrMapOvr>
</p:sld>
</file>

<file path=ppt/theme/theme1.xml><?xml version="1.0" encoding="utf-8"?>
<a:theme xmlns:a="http://schemas.openxmlformats.org/drawingml/2006/main" name="EBP-Print-07">
  <a:themeElements>
    <a:clrScheme name="EBP-Print-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70000"/>
          <a:buFont typeface="Wingdings" pitchFamily="2" charset="2"/>
          <a:buChar char="n"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70000"/>
          <a:buFont typeface="Wingdings" pitchFamily="2" charset="2"/>
          <a:buChar char="n"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 Roman" pitchFamily="34" charset="0"/>
          </a:defRPr>
        </a:defPPr>
      </a:lstStyle>
    </a:lnDef>
  </a:objectDefaults>
  <a:extraClrSchemeLst>
    <a:extraClrScheme>
      <a:clrScheme name="EBP-Print-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-Print-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P-Print-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-Print-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-Print-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-Print-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P-Print-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EBP-Print-07</Template>
  <TotalTime>0</TotalTime>
  <Words>87</Words>
  <Application>Microsoft Office PowerPoint</Application>
  <PresentationFormat>Overheadfolien</PresentationFormat>
  <Paragraphs>33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Times New Roman</vt:lpstr>
      <vt:lpstr>Calibri</vt:lpstr>
      <vt:lpstr>Frutiger Roman</vt:lpstr>
      <vt:lpstr>Arial</vt:lpstr>
      <vt:lpstr>Wingdings</vt:lpstr>
      <vt:lpstr>EBP-Print-07</vt:lpstr>
      <vt:lpstr>Städtekranz Berlin-Brandenburg  </vt:lpstr>
      <vt:lpstr>Ziele und Aktivitäten des Städtekranzes seit 1995</vt:lpstr>
      <vt:lpstr>Kernthema des Städtekranzes – Rolle der Städte  in und für die Entwicklung der Hauptstadtregion .. von klugen Raumordnungsmodellen  .. über Wachstums- und Steuerungseuphorie  90er Jahre ..  „arm, aber sexy“,  Schrumpfung und Stadtumbau, .. </vt:lpstr>
      <vt:lpstr>Kernthema des Städtekranzes – Rolle der Städte  in und für die Entwicklung der Hauptstadtregion .. bis zur “Wiederentdeckung“ der Städte der 2. Reihe </vt:lpstr>
      <vt:lpstr>PowerPoint-Präsentation</vt:lpstr>
      <vt:lpstr>PowerPoint-Präsentation</vt:lpstr>
    </vt:vector>
  </TitlesOfParts>
  <Company>Ernst Basler + Partner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Cornelia Büttner</dc:creator>
  <cp:lastModifiedBy>Kathke, Stephan</cp:lastModifiedBy>
  <cp:revision>1121</cp:revision>
  <cp:lastPrinted>2018-02-15T08:11:26Z</cp:lastPrinted>
  <dcterms:created xsi:type="dcterms:W3CDTF">2010-09-27T12:31:17Z</dcterms:created>
  <dcterms:modified xsi:type="dcterms:W3CDTF">2018-02-15T08:13:14Z</dcterms:modified>
</cp:coreProperties>
</file>