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9" r:id="rId3"/>
    <p:sldId id="300" r:id="rId4"/>
    <p:sldId id="275" r:id="rId5"/>
    <p:sldId id="268" r:id="rId6"/>
    <p:sldId id="283" r:id="rId7"/>
    <p:sldId id="278" r:id="rId8"/>
    <p:sldId id="293" r:id="rId9"/>
    <p:sldId id="266" r:id="rId10"/>
    <p:sldId id="296" r:id="rId11"/>
    <p:sldId id="282" r:id="rId12"/>
    <p:sldId id="299" r:id="rId13"/>
    <p:sldId id="298" r:id="rId14"/>
    <p:sldId id="297" r:id="rId15"/>
    <p:sldId id="262" r:id="rId1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A735"/>
    <a:srgbClr val="E9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 autoAdjust="0"/>
    <p:restoredTop sz="94684" autoAdjust="0"/>
  </p:normalViewPr>
  <p:slideViewPr>
    <p:cSldViewPr snapToGrid="0" snapToObjects="1">
      <p:cViewPr>
        <p:scale>
          <a:sx n="100" d="100"/>
          <a:sy n="100" d="100"/>
        </p:scale>
        <p:origin x="-21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1EB60-EFCF-1F4B-88D7-F039BE3E6C09}" type="datetime1">
              <a:rPr lang="de-DE" smtClean="0"/>
              <a:t>07.12.2017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3B722-7C59-9C41-9FD4-9DAA8F9296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2090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FED1-693E-BD41-A0B7-08CEB00EC31A}" type="datetime1">
              <a:rPr lang="de-DE" smtClean="0"/>
              <a:t>07.12.2017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3BDCD-B8F4-DF45-9E2E-F6E7B87C32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67546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60331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FD2A-0AE9-8349-966D-BD731AF78E94}" type="datetime1">
              <a:rPr lang="de-DE" smtClean="0"/>
              <a:t>07.12.2017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9827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4B2492C7-A5EA-FE4B-8E65-C95010CDD22A}" type="datetime1">
              <a:rPr lang="de-DE" smtClean="0"/>
              <a:t>07.12.2017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8293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über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Master-Text bearbeiten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3BE1-DA32-4C46-BEAD-D5BAABA05B11}" type="datetime1">
              <a:rPr lang="de-DE" smtClean="0"/>
              <a:t>07.12.2017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5213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Text durch klicken hinzufügen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9B80170E-EF0C-734B-8119-09E79891ED61}" type="datetime1">
              <a:rPr lang="de-DE" smtClean="0"/>
              <a:t>07.12.2017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5213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Text durch klicken hinzufügen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DEAC84DE-456F-6E4D-B89A-3D7ADA055A80}" type="datetime1">
              <a:rPr lang="de-DE" smtClean="0"/>
              <a:t>07.12.2017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5213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F3DA-AAAB-7B43-99C9-8AE760AC5131}" type="datetime1">
              <a:rPr lang="de-DE" smtClean="0"/>
              <a:t>07.12.2017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1339-67AC-D545-A47A-99CB3230859F}" type="datetime1">
              <a:rPr lang="de-DE" smtClean="0"/>
              <a:t>07.12.2017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5854" y="207621"/>
            <a:ext cx="2895600" cy="365125"/>
          </a:xfrm>
        </p:spPr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5B3A7-7E04-C94A-842F-43910B366147}" type="datetime1">
              <a:rPr lang="de-DE" smtClean="0"/>
              <a:t>07.12.2017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5213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5150-1E9E-AA4C-AC3B-23F7F011D9A9}" type="datetime1">
              <a:rPr lang="de-DE" smtClean="0"/>
              <a:t>07.12.2017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5213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4F15C-9DAF-BF48-8B66-A31E3D056DBE}" type="datetime1">
              <a:rPr lang="de-DE" smtClean="0"/>
              <a:t>07.12.2017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8294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8C877335-1530-9E43-A66F-D8A06632CE4D}" type="datetime1">
              <a:rPr lang="de-DE" smtClean="0"/>
              <a:t>07.12.2017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5213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04688918-B0C0-BC4C-A95B-1C79FC013B0D}" type="datetime1">
              <a:rPr lang="de-DE" smtClean="0"/>
              <a:t>07.12.2017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8293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F0F0-43CF-2544-BD29-009DB4C10668}" type="datetime1">
              <a:rPr lang="de-DE" smtClean="0"/>
              <a:t>07.12.2017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8293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59E5-B7C7-EB44-8474-F57731816FDB}" type="datetime1">
              <a:rPr lang="de-DE" smtClean="0"/>
              <a:t>07.12.2017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96760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6ED840D7-C0F5-8B44-8D51-468BB316BC3F}" type="datetime1">
              <a:rPr lang="de-DE" smtClean="0"/>
              <a:t>07.12.2017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75979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7200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de-DE" dirty="0" smtClean="0"/>
              <a:t>Mastertitelformat bearbeiten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defRPr>
            </a:lvl1pPr>
          </a:lstStyle>
          <a:p>
            <a:fld id="{56383C88-B7B1-7040-9F3D-13333AF2CA12}" type="datetime1">
              <a:rPr lang="de-DE" smtClean="0"/>
              <a:t>07.12.2017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defRPr>
            </a:lvl1pPr>
          </a:lstStyle>
          <a:p>
            <a:r>
              <a:rPr lang="en-US" smtClean="0"/>
              <a:t>IPG mbH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3694" y="64928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defRPr>
            </a:lvl1pPr>
          </a:lstStyle>
          <a:p>
            <a:fld id="{4A822907-8A9D-4F6B-98F6-913902AD56B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Calibri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fk-brandenburg.d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939844"/>
            <a:ext cx="8915400" cy="720000"/>
          </a:xfrm>
          <a:solidFill>
            <a:srgbClr val="4FA735"/>
          </a:solidFill>
        </p:spPr>
        <p:txBody>
          <a:bodyPr lIns="900000"/>
          <a:lstStyle/>
          <a:p>
            <a:r>
              <a:rPr lang="de-DE" dirty="0"/>
              <a:t>Die AGFK Brandenburg stellt sich vor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3313" y="2665262"/>
            <a:ext cx="8002087" cy="4192738"/>
          </a:xfrm>
        </p:spPr>
        <p:txBody>
          <a:bodyPr/>
          <a:lstStyle/>
          <a:p>
            <a:endParaRPr lang="de-DE" dirty="0" smtClean="0"/>
          </a:p>
        </p:txBody>
      </p:sp>
      <p:pic>
        <p:nvPicPr>
          <p:cNvPr id="4" name="Bild 3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78" y="335196"/>
            <a:ext cx="2709978" cy="1109670"/>
          </a:xfrm>
          <a:prstGeom prst="rect">
            <a:avLst/>
          </a:prstGeom>
        </p:spPr>
      </p:pic>
      <p:pic>
        <p:nvPicPr>
          <p:cNvPr id="5" name="Bild 4" descr="logo-3.png"/>
          <p:cNvPicPr>
            <a:picLocks noChangeAspect="1"/>
          </p:cNvPicPr>
          <p:nvPr/>
        </p:nvPicPr>
        <p:blipFill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458" y="2331307"/>
            <a:ext cx="3261942" cy="4413607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29524" y="6030812"/>
            <a:ext cx="255907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Geschäftsstelle:</a:t>
            </a:r>
          </a:p>
          <a:p>
            <a:pPr>
              <a:defRPr/>
            </a:pPr>
            <a:r>
              <a:rPr lang="de-DE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Burgstraße 30, 14467 Potsdam</a:t>
            </a:r>
          </a:p>
          <a:p>
            <a:pPr>
              <a:defRPr/>
            </a:pPr>
            <a:r>
              <a:rPr lang="de-DE" sz="11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e-mail</a:t>
            </a:r>
            <a:r>
              <a:rPr lang="de-DE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jeschke@ipg-potsdam.de</a:t>
            </a:r>
          </a:p>
        </p:txBody>
      </p:sp>
    </p:spTree>
    <p:extLst>
      <p:ext uri="{BB962C8B-B14F-4D97-AF65-F5344CB8AC3E}">
        <p14:creationId xmlns:p14="http://schemas.microsoft.com/office/powerpoint/2010/main" val="172873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/>
              <a:t>Geschäftsstelle der AGFK BB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00951" y="1844712"/>
            <a:ext cx="8012862" cy="5013288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Inhaltliche </a:t>
            </a:r>
            <a:r>
              <a:rPr lang="de-DE" sz="1600" dirty="0"/>
              <a:t>Begleitung der AGFK </a:t>
            </a:r>
            <a:r>
              <a:rPr lang="de-DE" sz="1600" dirty="0" smtClean="0"/>
              <a:t>BB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Planungs- und Organisationstätigkeiten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Kommunikation </a:t>
            </a:r>
            <a:r>
              <a:rPr lang="de-DE" sz="1600" dirty="0"/>
              <a:t>und Öffentlichkeitsarbeit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Website  </a:t>
            </a:r>
            <a:r>
              <a:rPr lang="de-DE" sz="1600" dirty="0" smtClean="0">
                <a:hlinkClick r:id="rId3"/>
              </a:rPr>
              <a:t>www.agfk-brandenburg.de</a:t>
            </a:r>
            <a:endParaRPr lang="de-DE" sz="1600" dirty="0" smtClean="0"/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de-DE" sz="1400" b="1" dirty="0"/>
          </a:p>
          <a:p>
            <a:endParaRPr lang="de-DE" sz="1200" b="1" dirty="0"/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10</a:t>
            </a:fld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92" y="2286000"/>
            <a:ext cx="2084387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4154297"/>
            <a:ext cx="3316288" cy="233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73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 smtClean="0"/>
              <a:t>Aktivitäten in 2017 I</a:t>
            </a:r>
            <a:endParaRPr lang="de-DE" sz="2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00951" y="1844712"/>
            <a:ext cx="8012862" cy="5013288"/>
          </a:xfrm>
        </p:spPr>
        <p:txBody>
          <a:bodyPr>
            <a:normAutofit/>
          </a:bodyPr>
          <a:lstStyle/>
          <a:p>
            <a:r>
              <a:rPr lang="de-DE" sz="1600" dirty="0" smtClean="0"/>
              <a:t>5. Nationaler Radverkehrskongress in Mannheim</a:t>
            </a:r>
          </a:p>
          <a:p>
            <a:endParaRPr lang="de-DE" sz="1400" b="1" dirty="0" smtClean="0"/>
          </a:p>
          <a:p>
            <a:endParaRPr lang="de-DE" sz="1400" b="1" dirty="0"/>
          </a:p>
          <a:p>
            <a:endParaRPr lang="de-DE" sz="1400" b="1" dirty="0" smtClean="0"/>
          </a:p>
          <a:p>
            <a:endParaRPr lang="de-DE" sz="1400" b="1" dirty="0"/>
          </a:p>
          <a:p>
            <a:endParaRPr lang="de-DE" sz="1400" b="1" dirty="0" smtClean="0"/>
          </a:p>
          <a:p>
            <a:endParaRPr lang="de-DE" sz="1400" b="1" dirty="0"/>
          </a:p>
          <a:p>
            <a:endParaRPr lang="de-DE" sz="1400" b="1" dirty="0" smtClean="0"/>
          </a:p>
          <a:p>
            <a:endParaRPr lang="de-DE" sz="1400" b="1" dirty="0"/>
          </a:p>
          <a:p>
            <a:r>
              <a:rPr lang="de-DE" sz="1400" dirty="0" smtClean="0"/>
              <a:t>				     11</a:t>
            </a:r>
            <a:r>
              <a:rPr lang="de-DE" sz="1400" dirty="0"/>
              <a:t>. Fahrradkommunalkonferenz in Berlin</a:t>
            </a:r>
            <a:endParaRPr lang="de-DE" sz="1400" b="1" dirty="0" smtClean="0"/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50" y="2451100"/>
            <a:ext cx="3456000" cy="2304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825" y="3895725"/>
            <a:ext cx="3456000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3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 smtClean="0"/>
              <a:t>Aktivitäten in 2017 II</a:t>
            </a:r>
            <a:endParaRPr lang="de-DE" sz="2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00951" y="1844712"/>
            <a:ext cx="8012862" cy="5013288"/>
          </a:xfrm>
        </p:spPr>
        <p:txBody>
          <a:bodyPr>
            <a:normAutofit/>
          </a:bodyPr>
          <a:lstStyle/>
          <a:p>
            <a:r>
              <a:rPr lang="de-DE" sz="1600" dirty="0" smtClean="0"/>
              <a:t>Besichtigung von kommualen, fahrradbezogenen Infrastrukturmaßnahmen</a:t>
            </a:r>
          </a:p>
          <a:p>
            <a:endParaRPr lang="de-DE" sz="1400" b="1" dirty="0" smtClean="0"/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6" b="5132"/>
          <a:stretch/>
        </p:blipFill>
        <p:spPr bwMode="auto">
          <a:xfrm>
            <a:off x="1167600" y="2524126"/>
            <a:ext cx="3456000" cy="148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W:\Fotos\AGFK\170315 6. Arbeitstreffen in Potsdam\P10707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0" b="7863"/>
          <a:stretch/>
        </p:blipFill>
        <p:spPr bwMode="auto">
          <a:xfrm>
            <a:off x="1167600" y="4325938"/>
            <a:ext cx="3456000" cy="214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:\Fotos\AGFK\170705 8. Arbeitstreffen in Perleberg\DSC0035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2524125"/>
            <a:ext cx="2245610" cy="31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103431" y="3955318"/>
            <a:ext cx="19511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Oranienburg - Fahrradstraße</a:t>
            </a:r>
            <a:endParaRPr lang="de-DE" sz="1000" dirty="0"/>
          </a:p>
        </p:txBody>
      </p:sp>
      <p:sp>
        <p:nvSpPr>
          <p:cNvPr id="13" name="Textfeld 12"/>
          <p:cNvSpPr txBox="1"/>
          <p:nvPr/>
        </p:nvSpPr>
        <p:spPr>
          <a:xfrm>
            <a:off x="5619107" y="5632734"/>
            <a:ext cx="2632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Perleberg – für Radfahrer freigegebene</a:t>
            </a:r>
          </a:p>
          <a:p>
            <a:r>
              <a:rPr lang="de-DE" sz="1000" dirty="0" smtClean="0"/>
              <a:t>Einbahnstraße</a:t>
            </a:r>
            <a:endParaRPr lang="de-DE" sz="1000" dirty="0"/>
          </a:p>
        </p:txBody>
      </p:sp>
      <p:sp>
        <p:nvSpPr>
          <p:cNvPr id="14" name="Textfeld 13"/>
          <p:cNvSpPr txBox="1"/>
          <p:nvPr/>
        </p:nvSpPr>
        <p:spPr>
          <a:xfrm>
            <a:off x="1103431" y="6471523"/>
            <a:ext cx="19030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Potsdam - Fahrradparkhaus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99818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/>
              <a:t>Aktivitäten in </a:t>
            </a:r>
            <a:r>
              <a:rPr lang="de-DE" sz="2400" dirty="0" smtClean="0"/>
              <a:t>2017 III</a:t>
            </a:r>
            <a:endParaRPr lang="de-DE" sz="2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00951" y="1844712"/>
            <a:ext cx="8012862" cy="5013288"/>
          </a:xfrm>
        </p:spPr>
        <p:txBody>
          <a:bodyPr>
            <a:normAutofit/>
          </a:bodyPr>
          <a:lstStyle/>
          <a:p>
            <a:r>
              <a:rPr lang="de-DE" sz="1600" b="1" dirty="0" smtClean="0"/>
              <a:t>Stadtradeln 2017</a:t>
            </a:r>
          </a:p>
          <a:p>
            <a:pPr marL="180975" lvl="1" indent="-180975">
              <a:spcBef>
                <a:spcPts val="12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80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% Förderung der 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Anmeldegebühr 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für Mitglieder der AGFK BB durch das MIL</a:t>
            </a:r>
          </a:p>
          <a:p>
            <a:pPr marL="180975" lvl="1" indent="-180975">
              <a:spcBef>
                <a:spcPts val="12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6 Mitglieder der AGFK BB haben teilgenommen </a:t>
            </a:r>
          </a:p>
          <a:p>
            <a:pPr marL="180975" lvl="1" indent="-180975">
              <a:spcBef>
                <a:spcPts val="12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429.561 km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erradelt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und 60.997 Tonnen CO2 eingespart </a:t>
            </a:r>
            <a:endParaRPr lang="de-DE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ts val="3000"/>
              </a:spcBef>
            </a:pPr>
            <a:r>
              <a:rPr lang="de-DE" sz="1600" b="1" dirty="0" smtClean="0"/>
              <a:t>„</a:t>
            </a:r>
            <a:r>
              <a:rPr lang="de-DE" sz="1600" b="1" dirty="0"/>
              <a:t>Radverkehrsstrategie 2030“ des Landes Brandenburg </a:t>
            </a:r>
          </a:p>
          <a:p>
            <a:pPr marL="171450" indent="-171450">
              <a:spcBef>
                <a:spcPts val="12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Auseinandersetzung und fachliche Begleitung der vom </a:t>
            </a:r>
            <a:r>
              <a:rPr lang="de-DE" sz="1400" dirty="0">
                <a:latin typeface="Calibri" panose="020F0502020204030204" pitchFamily="34" charset="0"/>
              </a:rPr>
              <a:t>Kabinett beschlossenen "Radverkehrsstrategie 2030" </a:t>
            </a:r>
            <a:endParaRPr lang="de-DE" sz="1400" dirty="0" smtClean="0">
              <a:latin typeface="Calibri" panose="020F0502020204030204" pitchFamily="34" charset="0"/>
            </a:endParaRPr>
          </a:p>
          <a:p>
            <a:pPr>
              <a:spcBef>
                <a:spcPts val="3000"/>
              </a:spcBef>
            </a:pPr>
            <a:r>
              <a:rPr lang="de-DE" sz="1600" b="1" dirty="0"/>
              <a:t>Beschaffung von Werbemitteln für die Öffentlichkeitsarbeit</a:t>
            </a:r>
          </a:p>
          <a:p>
            <a:pPr marL="171450" indent="-171450">
              <a:spcBef>
                <a:spcPts val="12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de-DE" sz="1600" b="1" dirty="0">
              <a:solidFill>
                <a:srgbClr val="4FA735"/>
              </a:solidFill>
            </a:endParaRPr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31" y="2562225"/>
            <a:ext cx="1222754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5408613"/>
            <a:ext cx="216376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1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 smtClean="0"/>
              <a:t>Projekte in 2018</a:t>
            </a:r>
            <a:endParaRPr lang="de-DE" sz="2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00951" y="1844712"/>
            <a:ext cx="8012862" cy="5013288"/>
          </a:xfrm>
        </p:spPr>
        <p:txBody>
          <a:bodyPr>
            <a:normAutofit lnSpcReduction="10000"/>
          </a:bodyPr>
          <a:lstStyle/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Workshop „Fahrradparken“ in Zusammenarbeit mit der Fahrradakademie am 14./15.02.2018 in Potsdam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endParaRPr lang="de-DE" sz="1600" dirty="0"/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endParaRPr lang="de-DE" sz="1600" dirty="0"/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endParaRPr lang="de-DE" sz="1600" dirty="0"/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endParaRPr lang="de-DE" sz="1600" dirty="0"/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Teilnahme </a:t>
            </a:r>
            <a:r>
              <a:rPr lang="de-DE" sz="1600" dirty="0"/>
              <a:t>an der </a:t>
            </a:r>
            <a:r>
              <a:rPr lang="de-DE" sz="1600" dirty="0" err="1"/>
              <a:t>VeloBerlin</a:t>
            </a:r>
            <a:r>
              <a:rPr lang="de-DE" sz="1600" dirty="0"/>
              <a:t> (in Prüfung)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4. Fachkonferenz </a:t>
            </a:r>
            <a:r>
              <a:rPr lang="de-DE" sz="1600" dirty="0" err="1"/>
              <a:t>FahrRad</a:t>
            </a:r>
            <a:r>
              <a:rPr lang="de-DE" sz="1600" dirty="0"/>
              <a:t> in Brandenburg am 06.06.2018 in der Stadt Eberswalde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Plakataktion </a:t>
            </a:r>
            <a:r>
              <a:rPr lang="de-DE" sz="1600" dirty="0"/>
              <a:t>zum Thema „Verkehrssicherheit“ in den </a:t>
            </a:r>
            <a:r>
              <a:rPr lang="de-DE" sz="1600" dirty="0" smtClean="0"/>
              <a:t>Mitgliedskommunen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Teilnahme am Stadtradeln</a:t>
            </a:r>
            <a:endParaRPr lang="de-DE" sz="1600" dirty="0"/>
          </a:p>
          <a:p>
            <a:pPr>
              <a:spcBef>
                <a:spcPts val="1200"/>
              </a:spcBef>
            </a:pPr>
            <a:endParaRPr lang="de-DE" sz="1400" b="1" dirty="0" smtClean="0"/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14</a:t>
            </a:fld>
            <a:endParaRPr lang="en-US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762" y="2874322"/>
            <a:ext cx="3986212" cy="168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84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 txBox="1">
            <a:spLocks/>
          </p:cNvSpPr>
          <p:nvPr/>
        </p:nvSpPr>
        <p:spPr>
          <a:xfrm>
            <a:off x="937265" y="1851099"/>
            <a:ext cx="7978135" cy="50132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de-DE" sz="1400" dirty="0" smtClean="0"/>
          </a:p>
          <a:p>
            <a:pPr>
              <a:spcBef>
                <a:spcPts val="600"/>
              </a:spcBef>
            </a:pPr>
            <a:endParaRPr lang="de-DE" sz="1400" dirty="0" smtClean="0"/>
          </a:p>
          <a:p>
            <a:pPr>
              <a:spcBef>
                <a:spcPts val="600"/>
              </a:spcBef>
            </a:pPr>
            <a:endParaRPr lang="de-DE" sz="1400" dirty="0" smtClean="0"/>
          </a:p>
          <a:p>
            <a:pPr>
              <a:spcBef>
                <a:spcPts val="600"/>
              </a:spcBef>
            </a:pPr>
            <a:endParaRPr lang="de-DE" sz="1400" dirty="0" smtClean="0"/>
          </a:p>
          <a:p>
            <a:pPr>
              <a:spcBef>
                <a:spcPts val="600"/>
              </a:spcBef>
            </a:pPr>
            <a:endParaRPr lang="de-DE" sz="1400" dirty="0" smtClean="0"/>
          </a:p>
          <a:p>
            <a:pPr>
              <a:spcBef>
                <a:spcPts val="600"/>
              </a:spcBef>
            </a:pPr>
            <a:endParaRPr lang="de-DE" sz="1400" dirty="0" smtClean="0"/>
          </a:p>
          <a:p>
            <a:pPr>
              <a:spcBef>
                <a:spcPts val="600"/>
              </a:spcBef>
            </a:pPr>
            <a:endParaRPr lang="de-DE" sz="1400" dirty="0" smtClean="0"/>
          </a:p>
          <a:p>
            <a:pPr>
              <a:spcBef>
                <a:spcPts val="600"/>
              </a:spcBef>
            </a:pPr>
            <a:endParaRPr lang="de-DE" sz="14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 smtClean="0"/>
              <a:t>Vielen Dank für Ihre Aufmerksamkeit!</a:t>
            </a:r>
            <a:endParaRPr lang="de-DE" sz="2400" dirty="0"/>
          </a:p>
        </p:txBody>
      </p:sp>
      <p:pic>
        <p:nvPicPr>
          <p:cNvPr id="4" name="Bild 3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IPG mbH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000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15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71" y="2541588"/>
            <a:ext cx="4541230" cy="296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079018" y="5505450"/>
            <a:ext cx="39950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Modellvorhaben - Abmarkierung von Schutzstreifen außerorts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01046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 txBox="1">
            <a:spLocks/>
          </p:cNvSpPr>
          <p:nvPr/>
        </p:nvSpPr>
        <p:spPr>
          <a:xfrm>
            <a:off x="937265" y="1851099"/>
            <a:ext cx="7978135" cy="50132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Entstehungsgeschichte der AGFK </a:t>
            </a:r>
            <a:r>
              <a:rPr lang="de-DE" sz="1600" dirty="0" smtClean="0"/>
              <a:t>BB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Ziele </a:t>
            </a:r>
            <a:r>
              <a:rPr lang="de-DE" sz="1600" dirty="0"/>
              <a:t>der AGFK </a:t>
            </a:r>
            <a:r>
              <a:rPr lang="de-DE" sz="1600" dirty="0" smtClean="0"/>
              <a:t>BB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Aufgaben </a:t>
            </a:r>
            <a:r>
              <a:rPr lang="de-DE" sz="1600" dirty="0"/>
              <a:t>der AGFK </a:t>
            </a:r>
            <a:r>
              <a:rPr lang="de-DE" sz="1600" dirty="0" smtClean="0"/>
              <a:t>BB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Was </a:t>
            </a:r>
            <a:r>
              <a:rPr lang="de-DE" sz="1600" dirty="0"/>
              <a:t>haben die Mitglieder von der AGFK </a:t>
            </a:r>
            <a:r>
              <a:rPr lang="de-DE" sz="1600" dirty="0" smtClean="0"/>
              <a:t>BB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Wer </a:t>
            </a:r>
            <a:r>
              <a:rPr lang="de-DE" sz="1600" dirty="0"/>
              <a:t>kann Mitglied </a:t>
            </a:r>
            <a:r>
              <a:rPr lang="de-DE" sz="1600" dirty="0" smtClean="0"/>
              <a:t>werden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Geschäftsstelle </a:t>
            </a:r>
            <a:r>
              <a:rPr lang="de-DE" sz="1600" dirty="0"/>
              <a:t>der AGFK </a:t>
            </a:r>
            <a:r>
              <a:rPr lang="de-DE" sz="1600" dirty="0" smtClean="0"/>
              <a:t>BB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Projekte in 2017 und 2018</a:t>
            </a:r>
            <a:endParaRPr lang="de-DE" sz="16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 smtClean="0"/>
              <a:t>Gliederung</a:t>
            </a:r>
            <a:endParaRPr lang="de-DE" sz="2400" dirty="0"/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IPG mbH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67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 txBox="1">
            <a:spLocks/>
          </p:cNvSpPr>
          <p:nvPr/>
        </p:nvSpPr>
        <p:spPr>
          <a:xfrm>
            <a:off x="937265" y="1851099"/>
            <a:ext cx="7978135" cy="50132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274320" rIns="274320" bIns="2743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Beschluss </a:t>
            </a:r>
            <a:r>
              <a:rPr lang="de-DE" sz="1600" dirty="0"/>
              <a:t>des Landtages Brandenburg vom </a:t>
            </a:r>
            <a:r>
              <a:rPr lang="de-DE" sz="1600" dirty="0" smtClean="0"/>
              <a:t>07.10.2010 </a:t>
            </a:r>
            <a:r>
              <a:rPr lang="de-DE" sz="1600" dirty="0" smtClean="0"/>
              <a:t>"Radverkehr </a:t>
            </a:r>
            <a:r>
              <a:rPr lang="de-DE" sz="1600" dirty="0"/>
              <a:t>und Radtourismus </a:t>
            </a:r>
            <a:r>
              <a:rPr lang="de-DE" sz="1600" dirty="0" smtClean="0"/>
              <a:t>fördern“</a:t>
            </a:r>
            <a:endParaRPr lang="de-DE" sz="1600" dirty="0"/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Begleitung der </a:t>
            </a:r>
            <a:r>
              <a:rPr lang="de-DE" sz="1600" dirty="0"/>
              <a:t>Bildung einer </a:t>
            </a:r>
            <a:r>
              <a:rPr lang="de-DE" sz="1600" dirty="0"/>
              <a:t>Arbeitsgemeinschaft </a:t>
            </a:r>
            <a:r>
              <a:rPr lang="de-DE" sz="1600" dirty="0"/>
              <a:t>Radverkehr </a:t>
            </a:r>
            <a:r>
              <a:rPr lang="de-DE" sz="1600" dirty="0"/>
              <a:t>durch das Ministerium </a:t>
            </a:r>
            <a:r>
              <a:rPr lang="de-DE" sz="1600" dirty="0"/>
              <a:t>für Infrastruktur und Landwirtschaft</a:t>
            </a:r>
          </a:p>
          <a:p>
            <a:pPr marL="285750" lvl="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Anlaufgespräch mit interessierten Kommunen am 04.09.2013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nichtförmliches Interessenbekundungsverfahren zur Erarbeitung einer </a:t>
            </a:r>
            <a:r>
              <a:rPr lang="de-DE" sz="1600" dirty="0"/>
              <a:t>Machbarkeitsstudie </a:t>
            </a:r>
            <a:r>
              <a:rPr lang="de-DE" sz="1600" dirty="0"/>
              <a:t>vom Dezember 2013</a:t>
            </a:r>
          </a:p>
          <a:p>
            <a:pPr marL="285750" lvl="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 Vorlage Machbarkeitsstudie im Oktober 2014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Vorteile</a:t>
            </a: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Inhalte, Kosten, Finanzierungs- und Organisationsformen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Darstellung der bereits in anderen Bundesländern bestehenden </a:t>
            </a:r>
            <a:r>
              <a:rPr lang="de-DE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AG’s</a:t>
            </a:r>
            <a:endParaRPr lang="de-DE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wie könnte eine solche AG in Brandenburg aussehen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/>
              <a:t>Entstehungsgeschichte der AGFK BB    I</a:t>
            </a:r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IPG mbH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09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 txBox="1">
            <a:spLocks/>
          </p:cNvSpPr>
          <p:nvPr/>
        </p:nvSpPr>
        <p:spPr>
          <a:xfrm>
            <a:off x="937265" y="1851099"/>
            <a:ext cx="7978135" cy="50132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Bekenntnis zur Gründung der AGFK am 22.01.2015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Gründung </a:t>
            </a:r>
            <a:r>
              <a:rPr lang="de-DE" sz="1600" dirty="0"/>
              <a:t>der AGFK auf dem „Nationalen Radverkehrskongress“ am </a:t>
            </a:r>
            <a:r>
              <a:rPr lang="de-DE" sz="1600" dirty="0" smtClean="0"/>
              <a:t>19.05.2015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Unterzeichnung </a:t>
            </a:r>
            <a:r>
              <a:rPr lang="de-DE" sz="1600" dirty="0"/>
              <a:t>eines öffentlich-rechtlichen Vertrages und einer Geschäftsordnung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Gründungsmitglieder </a:t>
            </a:r>
            <a:r>
              <a:rPr lang="de-DE" sz="1600" dirty="0"/>
              <a:t>waren 4 Landkreise und 9 </a:t>
            </a:r>
            <a:r>
              <a:rPr lang="de-DE" sz="1600" dirty="0" smtClean="0"/>
              <a:t>Städte</a:t>
            </a:r>
          </a:p>
          <a:p>
            <a:pPr marL="742950" lvl="1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	</a:t>
            </a: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Wahl des Vorsitzenden für 3 Jahre </a:t>
            </a:r>
            <a:endParaRPr lang="de-DE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2">
              <a:buClr>
                <a:schemeClr val="tx1">
                  <a:lumMod val="65000"/>
                  <a:lumOff val="35000"/>
                </a:schemeClr>
              </a:buClr>
            </a:pP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Landkreis Dahme-Spreewald)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derzeit </a:t>
            </a:r>
            <a:r>
              <a:rPr lang="de-DE" sz="1600" dirty="0"/>
              <a:t>15 Mitglieder	</a:t>
            </a:r>
            <a:endParaRPr lang="de-DE" sz="1600" dirty="0" smtClean="0"/>
          </a:p>
          <a:p>
            <a:pPr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</a:pPr>
            <a:r>
              <a:rPr lang="de-DE" sz="1400" dirty="0" smtClean="0"/>
              <a:t>					</a:t>
            </a:r>
          </a:p>
          <a:p>
            <a:pPr>
              <a:spcBef>
                <a:spcPts val="600"/>
              </a:spcBef>
            </a:pPr>
            <a:r>
              <a:rPr lang="de-DE" sz="1400" dirty="0" smtClean="0"/>
              <a:t>		</a:t>
            </a:r>
            <a:r>
              <a:rPr lang="de-DE" sz="1400" dirty="0"/>
              <a:t>	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/>
              <a:t>Entstehungsgeschichte der AGFK BB   </a:t>
            </a:r>
            <a:r>
              <a:rPr lang="de-DE" sz="2400" dirty="0" smtClean="0"/>
              <a:t>II</a:t>
            </a:r>
            <a:endParaRPr lang="de-DE" sz="2400" dirty="0"/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</a:t>
            </a:fld>
            <a:endParaRPr lang="en-US" dirty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601" y="3919464"/>
            <a:ext cx="2528578" cy="257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4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 txBox="1">
            <a:spLocks/>
          </p:cNvSpPr>
          <p:nvPr/>
        </p:nvSpPr>
        <p:spPr>
          <a:xfrm>
            <a:off x="937265" y="1851099"/>
            <a:ext cx="7978135" cy="50132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Förderung des Radverkehrs im Land Brandenburg 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Alltags- </a:t>
            </a: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und Freizeitverkehr 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Touristischer </a:t>
            </a: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Radverkehr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Etablierung des Fahrrads als gleichberechtigtes Verkehrsmittel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Erhöhung des Radverkehrsanteil am gesamten Verkehrsaufkommen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Verbesserung der Sicherheit im Radverkehr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zentraler Ansprechpartner für Städte, Gemeinden und Landkreise im Land Brandenburg</a:t>
            </a:r>
          </a:p>
          <a:p>
            <a:pPr>
              <a:spcBef>
                <a:spcPts val="600"/>
              </a:spcBef>
            </a:pPr>
            <a:endParaRPr lang="de-DE" sz="14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/>
              <a:t>Ziele der AGFK BB</a:t>
            </a:r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02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half" idx="2"/>
          </p:nvPr>
        </p:nvSpPr>
        <p:spPr>
          <a:xfrm>
            <a:off x="935678" y="1844712"/>
            <a:ext cx="7978135" cy="5013288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Informations- </a:t>
            </a:r>
            <a:r>
              <a:rPr lang="de-DE" sz="1600" dirty="0"/>
              <a:t>und Erfahrungsaustausch </a:t>
            </a:r>
            <a:endParaRPr lang="de-DE" sz="1600" dirty="0" smtClean="0"/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Bündelung </a:t>
            </a:r>
            <a:r>
              <a:rPr lang="de-DE" sz="1600" dirty="0"/>
              <a:t>von Informationen und Erarbeitung von Empfehlungen, Hinweisen und Leitfäden zum Thema </a:t>
            </a:r>
            <a:r>
              <a:rPr lang="de-DE" sz="1600" dirty="0" smtClean="0"/>
              <a:t>Radverkehr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Vernetzung </a:t>
            </a:r>
            <a:r>
              <a:rPr lang="de-DE" sz="1600" dirty="0"/>
              <a:t>und Multiplikation </a:t>
            </a:r>
            <a:endParaRPr lang="de-DE" sz="1600" dirty="0" smtClean="0"/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Mitwirkung </a:t>
            </a:r>
            <a:r>
              <a:rPr lang="de-DE" sz="1600" dirty="0"/>
              <a:t>bei der Verbesserung der Förder- und Finanzierungsregelungen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Interessenvertretung gegenüber dem Land, Bund und weiteren Akteuren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Darstellung der Belange fahrradfreundlicher Kommunen gegenüber der Öffentlichkeit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Durchführung gemeinsamer Öffentlichkeits- und </a:t>
            </a:r>
            <a:r>
              <a:rPr lang="de-DE" sz="1600" dirty="0" smtClean="0"/>
              <a:t>Informationsarbeit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Entwicklung</a:t>
            </a:r>
            <a:r>
              <a:rPr lang="de-DE" sz="1600" dirty="0"/>
              <a:t>, Durchführung und Unterstützung von konkreten Projekten, vorbildlichen Praxisbeispielen und Aktionen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/>
              <a:t>Aufgaben der AGFK BB</a:t>
            </a:r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06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/>
              <a:t>Was haben die Mitglieder von der AGFK BB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00951" y="1844712"/>
            <a:ext cx="8012862" cy="5013288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Profitieren von den Erfahrungen und dem Wissen der anderen Beteiligten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Zeit- und Geldersparnis, weil nicht jedes Mal „das Rad neu erfunden“ werden muss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wirksamere Gestaltung von Rahmenvorgaben rund um den Radverkehr zum Nutzen der Kommunen durch ein gebündeltes politisches Gewicht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passende Ansprechpartner, die Erfahrungsberichte oder Beispielprojekte liefern können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Nutzung von in der AG entwickelten </a:t>
            </a:r>
            <a:r>
              <a:rPr lang="de-DE" sz="1600" dirty="0" smtClean="0"/>
              <a:t>Kampagnen</a:t>
            </a:r>
            <a:endParaRPr lang="de-DE" sz="1600" dirty="0"/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"direkter Draht" zur Landesregierung</a:t>
            </a:r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39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/>
              <a:t>Wer kann Mitglied </a:t>
            </a:r>
            <a:r>
              <a:rPr lang="de-DE" sz="2400" dirty="0" smtClean="0"/>
              <a:t>werden und wie</a:t>
            </a:r>
            <a:endParaRPr lang="de-DE" sz="2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00951" y="1844712"/>
            <a:ext cx="8012862" cy="501328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6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Jede kommunale Gebietskörperschaft im Land </a:t>
            </a:r>
            <a:r>
              <a:rPr lang="de-DE" sz="1600" dirty="0" smtClean="0"/>
              <a:t>Brandenburg ist antragsberechtigt </a:t>
            </a:r>
            <a:endParaRPr lang="de-DE" sz="1600" dirty="0"/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Verpflichtung, die Interessen der AGFK BB zu fördern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Anerkennung der Geschäftsordnung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Nachweis, dass der Radverkehr in der Gebietskörperschaft gefördert wird (Verkehrskonzeption bis spätestens drei Jahre nach Aufnahme vorlegen)</a:t>
            </a:r>
          </a:p>
          <a:p>
            <a:pPr marL="285750" indent="-285750">
              <a:lnSpc>
                <a:spcPct val="16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Entscheidung </a:t>
            </a:r>
            <a:r>
              <a:rPr lang="de-DE" sz="1600" dirty="0"/>
              <a:t>über die Aufnahme </a:t>
            </a:r>
            <a:r>
              <a:rPr lang="de-DE" sz="1600" dirty="0" smtClean="0"/>
              <a:t>trifft die </a:t>
            </a:r>
            <a:r>
              <a:rPr lang="de-DE" sz="1600" dirty="0"/>
              <a:t>Mitgliederversammlung </a:t>
            </a:r>
            <a:r>
              <a:rPr lang="de-DE" sz="1600" dirty="0" smtClean="0"/>
              <a:t>per Beschluss</a:t>
            </a:r>
            <a:endParaRPr lang="de-DE" sz="1600" dirty="0"/>
          </a:p>
          <a:p>
            <a:endParaRPr lang="de-DE" sz="1200" b="1" dirty="0"/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1" y="4352925"/>
            <a:ext cx="3200398" cy="2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 txBox="1">
            <a:spLocks/>
          </p:cNvSpPr>
          <p:nvPr/>
        </p:nvSpPr>
        <p:spPr>
          <a:xfrm>
            <a:off x="935677" y="1844712"/>
            <a:ext cx="7978135" cy="50132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400" dirty="0" smtClean="0"/>
              <a:t>Schirmherrin Ministerin für Infrastruktur und Landesplanung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400" dirty="0" smtClean="0"/>
              <a:t>Jährlicher Zuschuss des Landes Brandenburg</a:t>
            </a:r>
            <a:endParaRPr lang="de-DE" sz="1400" dirty="0"/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400" dirty="0" smtClean="0"/>
              <a:t>Mitgliederumlagen (abhängig von der Einwohnerzahl)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bis 10.000 Einwohner	</a:t>
            </a:r>
            <a:r>
              <a:rPr lang="de-DE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500,00 </a:t>
            </a: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Euro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10.001 </a:t>
            </a: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bis 20.000 Einwohner	</a:t>
            </a:r>
            <a:r>
              <a:rPr lang="de-DE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1.000,00 </a:t>
            </a: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Euro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20.001 bis 50.000 Einwohner	</a:t>
            </a:r>
            <a:r>
              <a:rPr lang="de-DE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2.000,00 </a:t>
            </a: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Euro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50.001 bis 100.000 Einwohner	</a:t>
            </a:r>
            <a:r>
              <a:rPr lang="de-DE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2.500,00 </a:t>
            </a: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Euro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de-DE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 </a:t>
            </a: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100.000 Einwohner	</a:t>
            </a:r>
            <a:r>
              <a:rPr lang="de-DE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3.000,00 </a:t>
            </a:r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Euro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endParaRPr lang="de-DE" sz="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 smtClean="0"/>
              <a:t>Finanzierung</a:t>
            </a:r>
            <a:endParaRPr lang="de-DE" sz="2400" dirty="0"/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5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GFK-BB-Vorlage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648</Words>
  <Application>Microsoft Office PowerPoint</Application>
  <PresentationFormat>Bildschirmpräsentation (4:3)</PresentationFormat>
  <Paragraphs>159</Paragraphs>
  <Slides>15</Slides>
  <Notes>13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AGFK-BB-Vorlage</vt:lpstr>
      <vt:lpstr>Die AGFK Brandenburg stellt sich vor</vt:lpstr>
      <vt:lpstr>Gliederung</vt:lpstr>
      <vt:lpstr>Entstehungsgeschichte der AGFK BB    I</vt:lpstr>
      <vt:lpstr>Entstehungsgeschichte der AGFK BB   II</vt:lpstr>
      <vt:lpstr>Ziele der AGFK BB</vt:lpstr>
      <vt:lpstr>Aufgaben der AGFK BB</vt:lpstr>
      <vt:lpstr>Was haben die Mitglieder von der AGFK BB</vt:lpstr>
      <vt:lpstr>Wer kann Mitglied werden und wie</vt:lpstr>
      <vt:lpstr>Finanzierung</vt:lpstr>
      <vt:lpstr>Geschäftsstelle der AGFK BB</vt:lpstr>
      <vt:lpstr>Aktivitäten in 2017 I</vt:lpstr>
      <vt:lpstr>Aktivitäten in 2017 II</vt:lpstr>
      <vt:lpstr>Aktivitäten in 2017 III</vt:lpstr>
      <vt:lpstr>Projekte in 2018</vt:lpstr>
      <vt:lpstr>Vielen Dank für Ihre Aufmerksamkeit!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Wolter, Torsten</dc:creator>
  <cp:lastModifiedBy>Jeschke, Sabine</cp:lastModifiedBy>
  <cp:revision>161</cp:revision>
  <cp:lastPrinted>2017-09-14T07:37:00Z</cp:lastPrinted>
  <dcterms:created xsi:type="dcterms:W3CDTF">2016-10-11T08:50:50Z</dcterms:created>
  <dcterms:modified xsi:type="dcterms:W3CDTF">2017-12-07T14:31:24Z</dcterms:modified>
</cp:coreProperties>
</file>