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5" r:id="rId2"/>
    <p:sldId id="341" r:id="rId3"/>
    <p:sldId id="352" r:id="rId4"/>
    <p:sldId id="353" r:id="rId5"/>
    <p:sldId id="342" r:id="rId6"/>
    <p:sldId id="346" r:id="rId7"/>
    <p:sldId id="332" r:id="rId8"/>
    <p:sldId id="348" r:id="rId9"/>
    <p:sldId id="357" r:id="rId10"/>
    <p:sldId id="354" r:id="rId11"/>
    <p:sldId id="349" r:id="rId12"/>
    <p:sldId id="356" r:id="rId13"/>
    <p:sldId id="270" r:id="rId14"/>
    <p:sldId id="355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FD23"/>
    <a:srgbClr val="003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132" autoAdjust="0"/>
  </p:normalViewPr>
  <p:slideViewPr>
    <p:cSldViewPr>
      <p:cViewPr>
        <p:scale>
          <a:sx n="69" d="100"/>
          <a:sy n="69" d="100"/>
        </p:scale>
        <p:origin x="-119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232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84" tIns="47741" rIns="95484" bIns="4774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84" tIns="47741" rIns="95484" bIns="47741" rtlCol="0"/>
          <a:lstStyle>
            <a:lvl1pPr algn="r">
              <a:defRPr sz="1300"/>
            </a:lvl1pPr>
          </a:lstStyle>
          <a:p>
            <a:fld id="{F5E5F859-8D23-4AED-8F1C-1E99FD00C04A}" type="datetimeFigureOut">
              <a:rPr lang="de-DE" smtClean="0"/>
              <a:t>15.02.2018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84" tIns="47741" rIns="95484" bIns="4774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84" tIns="47741" rIns="95484" bIns="47741" rtlCol="0" anchor="b"/>
          <a:lstStyle>
            <a:lvl1pPr algn="r">
              <a:defRPr sz="1300"/>
            </a:lvl1pPr>
          </a:lstStyle>
          <a:p>
            <a:fld id="{0B69D8C4-3AD6-49EB-8C31-E9AD624CCB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12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178FA4D1-5252-4F6F-A15C-AE6338DC9159}" type="datetimeFigureOut">
              <a:rPr lang="de-DE" smtClean="0"/>
              <a:pPr/>
              <a:t>15.02.2018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7B2ACF93-E5CF-4B9F-989A-58B37E1351A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3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ACF93-E5CF-4B9F-989A-58B37E1351A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04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Bedarf an Bahnhöfen, Innenstadt, öffentlichen Gebäuden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Im RVK 2008 -&gt;</a:t>
            </a:r>
            <a:r>
              <a:rPr lang="de-DE" baseline="0" dirty="0" smtClean="0"/>
              <a:t> Fahrradparken an Bahnhöfen verbessern, vor allem am Hauptbahnhof</a:t>
            </a:r>
          </a:p>
          <a:p>
            <a:endParaRPr lang="de-DE" baseline="0" dirty="0" smtClean="0"/>
          </a:p>
          <a:p>
            <a:r>
              <a:rPr lang="de-DE" baseline="0" dirty="0" smtClean="0"/>
              <a:t>2010 im Bestand ca. 500 Fahrradstellplätze und zu Spitzenstunde waren 913 Fahrräder am HBF geparkt.</a:t>
            </a:r>
          </a:p>
          <a:p>
            <a:endParaRPr lang="de-DE" baseline="0" dirty="0" smtClean="0"/>
          </a:p>
          <a:p>
            <a:r>
              <a:rPr lang="de-DE" baseline="0" dirty="0" smtClean="0"/>
              <a:t>Zugeparkt sind Zugänge, Flucht- und Rettungswege, </a:t>
            </a:r>
            <a:r>
              <a:rPr lang="de-DE" baseline="0" dirty="0" err="1" smtClean="0"/>
              <a:t>Anleiterflächen</a:t>
            </a:r>
            <a:r>
              <a:rPr lang="de-DE" baseline="0" dirty="0" smtClean="0"/>
              <a:t> bzw. Aufstellflächen der Feuerwehr, Geh- und Radwege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ACF93-E5CF-4B9F-989A-58B37E1351A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77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Eröffnung am 30.11.2015</a:t>
            </a:r>
          </a:p>
          <a:p>
            <a:r>
              <a:rPr lang="de-DE" dirty="0" smtClean="0"/>
              <a:t>In Betrieb</a:t>
            </a:r>
            <a:r>
              <a:rPr lang="de-DE" baseline="0" dirty="0" smtClean="0"/>
              <a:t> seit 6 Monaten</a:t>
            </a:r>
          </a:p>
          <a:p>
            <a:r>
              <a:rPr lang="de-DE" baseline="0" dirty="0" smtClean="0"/>
              <a:t>Mehrzahl der Nutzer haben eine Jahres- oder Monatskarte</a:t>
            </a:r>
            <a:endParaRPr lang="de-DE" dirty="0" smtClean="0"/>
          </a:p>
          <a:p>
            <a:pPr defTabSz="914333"/>
            <a:r>
              <a:rPr lang="de-DE" baseline="0" dirty="0" smtClean="0"/>
              <a:t>Erreichung der Vollauslastung nach Erfahrungen anderer Städte bei 2-3 Jahren</a:t>
            </a:r>
            <a:endParaRPr lang="de-DE" dirty="0" smtClean="0"/>
          </a:p>
          <a:p>
            <a:r>
              <a:rPr lang="de-DE" dirty="0" smtClean="0"/>
              <a:t>Auslastung nach 12 Monaten </a:t>
            </a:r>
            <a:r>
              <a:rPr lang="de-DE" baseline="0" dirty="0" smtClean="0"/>
              <a:t>bei 40 %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ACF93-E5CF-4B9F-989A-58B37E1351A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52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Anreiz der Fahrradnutzung zum Arbeitsplatz</a:t>
            </a:r>
            <a:r>
              <a:rPr lang="de-DE" baseline="0" dirty="0" smtClean="0"/>
              <a:t> sind bei Nichtradfahrern sichere und mehr Fahrradständer nach besser ausgebauten und mehr Radverkehrsanlagen den  (Fahrrad-Monitor 2017)</a:t>
            </a:r>
          </a:p>
          <a:p>
            <a:endParaRPr lang="de-DE" baseline="0" dirty="0" smtClean="0"/>
          </a:p>
          <a:p>
            <a:r>
              <a:rPr lang="de-DE" baseline="0" dirty="0" smtClean="0"/>
              <a:t>Wettbewerb „fahrradfreundlicher Arbeitsgeber“ angedacht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ACF93-E5CF-4B9F-989A-58B37E1351A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78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ACF93-E5CF-4B9F-989A-58B37E1351A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9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766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15.02.2018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59080" y="6492875"/>
            <a:ext cx="477416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CF5E262-882E-4C12-87AA-7B116745436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181" y="1124744"/>
            <a:ext cx="6279634" cy="50891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E262-882E-4C12-87AA-7B11674543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92875"/>
            <a:ext cx="1018456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15.02.2018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8666584" y="6492875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F5E262-882E-4C12-87AA-7B11674543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92875"/>
            <a:ext cx="1018456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15.02.2018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685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D289-383D-4F97-8539-27C40B21A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92875"/>
            <a:ext cx="1018456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15.02.2018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4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81339"/>
            <a:ext cx="9144000" cy="404664"/>
          </a:xfrm>
          <a:prstGeom prst="rect">
            <a:avLst/>
          </a:prstGeom>
          <a:solidFill>
            <a:srgbClr val="003958"/>
          </a:solidFill>
          <a:ln>
            <a:solidFill>
              <a:srgbClr val="0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4961857" y="6537939"/>
            <a:ext cx="3528392" cy="365125"/>
          </a:xfrm>
          <a:prstGeom prst="rect">
            <a:avLst/>
          </a:prstGeom>
        </p:spPr>
        <p:txBody>
          <a:bodyPr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00395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de-DE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Bereich Verkehrsentwicklung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1187624" y="6553347"/>
            <a:ext cx="4752528" cy="332656"/>
          </a:xfrm>
          <a:prstGeom prst="rect">
            <a:avLst/>
          </a:prstGeom>
        </p:spPr>
        <p:txBody>
          <a:bodyPr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00395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de-DE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Erfahrungen</a:t>
            </a:r>
            <a:r>
              <a:rPr lang="de-DE" sz="10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Praxisbeispiele Fahrradparken Potsdam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7504" y="6492875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15.02.2018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66584" y="6492875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F5E262-882E-4C12-87AA-7B11674543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10" descr="H:\Makros\Tiffs\00oben_ohne_blau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646" y="116632"/>
            <a:ext cx="2101850" cy="898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728" y="2276872"/>
            <a:ext cx="7988424" cy="1470025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003958"/>
                </a:solidFill>
              </a:rPr>
              <a:t>Erfahrungen &amp; Praxisbeispiele Fahrradparken in Potsdam</a:t>
            </a:r>
            <a:endParaRPr lang="de-DE" sz="3200" b="1" dirty="0">
              <a:solidFill>
                <a:srgbClr val="003958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75104" y="6492875"/>
            <a:ext cx="477416" cy="365125"/>
          </a:xfrm>
        </p:spPr>
        <p:txBody>
          <a:bodyPr/>
          <a:lstStyle/>
          <a:p>
            <a:fld id="{4CF5E262-882E-4C12-87AA-7B1167454361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59632" y="4221088"/>
            <a:ext cx="7010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72000" tIns="72000" rIns="72000" bIns="72000"/>
          <a:lstStyle>
            <a:lvl1pPr defTabSz="449263" eaLnBrk="0" hangingPunct="0">
              <a:defRPr>
                <a:solidFill>
                  <a:srgbClr val="163554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rgbClr val="163554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rgbClr val="163554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rgbClr val="163554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rgbClr val="163554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163554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163554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163554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163554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dirty="0" smtClean="0">
                <a:solidFill>
                  <a:srgbClr val="112647"/>
                </a:solidFill>
              </a:rPr>
              <a:t>Torsten von Einem</a:t>
            </a:r>
            <a:endParaRPr lang="de-DE" altLang="de-DE" dirty="0">
              <a:solidFill>
                <a:srgbClr val="112647"/>
              </a:solidFill>
            </a:endParaRPr>
          </a:p>
          <a:p>
            <a:pPr algn="ctr" eaLnBrk="1" hangingPunct="1"/>
            <a:r>
              <a:rPr lang="de-DE" altLang="de-DE" dirty="0" smtClean="0">
                <a:solidFill>
                  <a:srgbClr val="112647"/>
                </a:solidFill>
              </a:rPr>
              <a:t>Radverkehrsbeauftragter </a:t>
            </a:r>
            <a:endParaRPr lang="de-DE" altLang="de-DE" dirty="0">
              <a:solidFill>
                <a:srgbClr val="112647"/>
              </a:solidFill>
            </a:endParaRPr>
          </a:p>
          <a:p>
            <a:pPr algn="ctr" eaLnBrk="1" hangingPunct="1"/>
            <a:r>
              <a:rPr lang="de-DE" altLang="de-DE" dirty="0">
                <a:solidFill>
                  <a:srgbClr val="112647"/>
                </a:solidFill>
              </a:rPr>
              <a:t>Landeshauptstadt Potsdam</a:t>
            </a:r>
          </a:p>
        </p:txBody>
      </p:sp>
      <p:pic>
        <p:nvPicPr>
          <p:cNvPr id="5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" y="364863"/>
            <a:ext cx="2124512" cy="70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781800" cy="685800"/>
          </a:xfrm>
        </p:spPr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Schrotträderbeseitigung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3901"/>
          <a:stretch/>
        </p:blipFill>
        <p:spPr>
          <a:xfrm>
            <a:off x="536552" y="1886161"/>
            <a:ext cx="4899544" cy="33534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b="8038"/>
          <a:stretch/>
        </p:blipFill>
        <p:spPr>
          <a:xfrm rot="5400000">
            <a:off x="5521884" y="2292726"/>
            <a:ext cx="3353414" cy="25402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24542" y="5239575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LHP/ Torsten von Einem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781800" cy="685800"/>
          </a:xfrm>
        </p:spPr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Fahrradfreundlicher Arbeitgeber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7949"/>
            <a:ext cx="6768752" cy="50765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20072" y="6247526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Torsten von Einem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83180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Straßburg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685800"/>
          </a:xfrm>
        </p:spPr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Schlussfolgerungen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1556792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Hauptverantwortung für das gute &amp; sichere Fahrradparken  liegt bei öffentlichen und privaten </a:t>
            </a: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Bauherren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Wirkung selbst kleinerer B+R Anlagen sollte nicht unterschätzt werden</a:t>
            </a:r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Überwachte gebührenpflichtige Fahrradstellplätze werden nachgefragt aber es dauert Jahre bis zur Vollauslastung (ähnlich wie Kfz-Parkhäuser)</a:t>
            </a:r>
          </a:p>
          <a:p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Lademöglichkeiten für E-Bikes sind im Alltagsradverkehr bisher nicht von Bedeutung aufgrund der kurzen zurückgelegten Strecken</a:t>
            </a:r>
          </a:p>
          <a:p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Beseitigung von Schrotträdern ist wichtig, um die bestehenden Fahrradparkmöglichkeiten nutzbar zu halten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352927" cy="864096"/>
          </a:xfrm>
        </p:spPr>
        <p:txBody>
          <a:bodyPr/>
          <a:lstStyle/>
          <a:p>
            <a:pPr algn="ctr"/>
            <a:r>
              <a:rPr lang="de-DE" sz="3200" b="1" dirty="0" smtClean="0">
                <a:solidFill>
                  <a:srgbClr val="002060"/>
                </a:solidFill>
              </a:rPr>
              <a:t>Vielen Dank für Ihre Aufmerksamkeit!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t="1993" b="7970"/>
          <a:stretch/>
        </p:blipFill>
        <p:spPr>
          <a:xfrm>
            <a:off x="1907704" y="1133507"/>
            <a:ext cx="5197324" cy="381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"/>
          <a:stretch/>
        </p:blipFill>
        <p:spPr>
          <a:xfrm>
            <a:off x="1475656" y="1497623"/>
            <a:ext cx="5954374" cy="446751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21039" y="5965137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Jan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Brunzlow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479817" y="476672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&amp; Ride Boxen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Bahnhof Griebnitzsee</a:t>
            </a:r>
            <a:endParaRPr lang="de-DE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693928" y="4834218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Torsten von Einem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251520" y="490538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 Fahrradparken</a:t>
            </a:r>
            <a:endParaRPr lang="de-DE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1772816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großer Bedarf an qualitativen Fahrradstellplätzen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Freihaltung von Wegen für den Verkehr oder für Rettung</a:t>
            </a:r>
          </a:p>
          <a:p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Ordnung/ Gestaltung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 Zahl an Fahrraddiebstählen in Potsdam sowohl im öffentlichen als </a:t>
            </a: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im privaten </a:t>
            </a: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107504" y="6492875"/>
            <a:ext cx="1018456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15.02.2018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11" y="1911024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451" y="548680"/>
            <a:ext cx="6781800" cy="685800"/>
          </a:xfrm>
        </p:spPr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Orte des Fahrradparkens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462569" y="2728455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Wohngebäude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84427" y="1494767"/>
            <a:ext cx="277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Bahnhöfe/ Haltestellen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0" y="4051871"/>
            <a:ext cx="288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Schulen/Hochschulen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568" y="407156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Sport- &amp; Freizeitanlagen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23455" y="331709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Verkaufsstätten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16603" y="3330344"/>
            <a:ext cx="174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Bürogebäude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18666" y="4909240"/>
            <a:ext cx="4071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Kultur- &amp; Versammlungsstätten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259403" y="4909240"/>
            <a:ext cx="313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Hotels &amp; Gaststätten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58713" y="1494767"/>
            <a:ext cx="233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öffentlicher Raum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39552" y="2348880"/>
            <a:ext cx="8208912" cy="381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39552" y="1340768"/>
            <a:ext cx="7850203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98" y="3517150"/>
            <a:ext cx="1302910" cy="12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6858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Stellplatzsatzung &amp; 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Hinweise zur Gestaltung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2188" r="29561" b="5782"/>
          <a:stretch/>
        </p:blipFill>
        <p:spPr bwMode="auto">
          <a:xfrm>
            <a:off x="467544" y="1478723"/>
            <a:ext cx="3611994" cy="458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11883" r="22632" b="3412"/>
          <a:stretch/>
        </p:blipFill>
        <p:spPr bwMode="auto">
          <a:xfrm>
            <a:off x="4933208" y="1483065"/>
            <a:ext cx="3671240" cy="47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567" y="476672"/>
            <a:ext cx="6781800" cy="685800"/>
          </a:xfrm>
        </p:spPr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Leitfaden Wohnungswirtschaft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95536" y="1297498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lnSpc>
                <a:spcPct val="120000"/>
              </a:lnSpc>
            </a:pPr>
            <a:r>
              <a:rPr lang="de-DE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Orientierungsrahmen für die Wohnungs-</a:t>
            </a:r>
            <a:b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Immobilienwirtschaft  (bundesweit)</a:t>
            </a:r>
          </a:p>
          <a:p>
            <a:pPr marL="266700" indent="-266700">
              <a:lnSpc>
                <a:spcPct val="120000"/>
              </a:lnSpc>
            </a:pPr>
            <a:endParaRPr lang="de-DE" sz="6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lnSpc>
                <a:spcPct val="120000"/>
              </a:lnSpc>
            </a:pPr>
            <a:r>
              <a:rPr lang="de-DE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Inhalt:</a:t>
            </a: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Anforderungen an Abstellplätze</a:t>
            </a: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 Beispiele/Lösungsmöglichkeiten</a:t>
            </a: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Hilfestellung bei Ermittlung von Bedarf &amp;</a:t>
            </a:r>
            <a:b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</a:p>
          <a:p>
            <a:pPr marL="266700" indent="-266700">
              <a:lnSpc>
                <a:spcPct val="120000"/>
              </a:lnSpc>
            </a:pPr>
            <a:endParaRPr lang="de-DE" sz="500" dirty="0" smtClean="0"/>
          </a:p>
          <a:p>
            <a:pPr marL="266700" indent="-266700">
              <a:lnSpc>
                <a:spcPct val="120000"/>
              </a:lnSpc>
            </a:pPr>
            <a:endParaRPr lang="de-DE" sz="2000" dirty="0" smtClean="0"/>
          </a:p>
        </p:txBody>
      </p:sp>
      <p:grpSp>
        <p:nvGrpSpPr>
          <p:cNvPr id="5" name="Gruppieren 4"/>
          <p:cNvGrpSpPr/>
          <p:nvPr/>
        </p:nvGrpSpPr>
        <p:grpSpPr>
          <a:xfrm rot="21447302">
            <a:off x="753859" y="4057977"/>
            <a:ext cx="4202726" cy="2231143"/>
            <a:chOff x="539553" y="3429000"/>
            <a:chExt cx="5238250" cy="2780881"/>
          </a:xfrm>
        </p:grpSpPr>
        <p:sp>
          <p:nvSpPr>
            <p:cNvPr id="6" name="Rechteck 5"/>
            <p:cNvSpPr/>
            <p:nvPr/>
          </p:nvSpPr>
          <p:spPr>
            <a:xfrm>
              <a:off x="539553" y="3429000"/>
              <a:ext cx="5238250" cy="27808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6856" t="12270" r="57849" b="11281"/>
            <a:stretch>
              <a:fillRect/>
            </a:stretch>
          </p:blipFill>
          <p:spPr bwMode="auto">
            <a:xfrm rot="5400000">
              <a:off x="1898119" y="2214448"/>
              <a:ext cx="2574944" cy="514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5891" t="10731" r="50908" b="5787"/>
          <a:stretch>
            <a:fillRect/>
          </a:stretch>
        </p:blipFill>
        <p:spPr bwMode="auto">
          <a:xfrm rot="514264">
            <a:off x="5762402" y="1601760"/>
            <a:ext cx="2501176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3036" t="8779" r="62202" b="3720"/>
          <a:stretch>
            <a:fillRect/>
          </a:stretch>
        </p:blipFill>
        <p:spPr bwMode="auto">
          <a:xfrm rot="830933">
            <a:off x="6077792" y="2511336"/>
            <a:ext cx="2546939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524" y="1934657"/>
            <a:ext cx="4044652" cy="2717616"/>
          </a:xfrm>
          <a:prstGeom prst="rect">
            <a:avLst/>
          </a:prstGeom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8375" y="548680"/>
            <a:ext cx="874451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Bahnhof Charlottenhof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Erweiterung des Fahrradparkens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3524" y="4903160"/>
            <a:ext cx="85942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zusätzliche überdachte Fahrradparkplätze in Eingangsnähe</a:t>
            </a:r>
          </a:p>
          <a:p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 an Anlehnbügeln und </a:t>
            </a:r>
            <a:r>
              <a:rPr lang="de-DE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Doppelstockparkern</a:t>
            </a:r>
            <a:endParaRPr lang="de-D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/>
          <a:stretch/>
        </p:blipFill>
        <p:spPr>
          <a:xfrm>
            <a:off x="4644008" y="1965850"/>
            <a:ext cx="4026180" cy="265523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228570" y="4656939"/>
            <a:ext cx="1669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Dana Fiebig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ChangeArrowheads="1"/>
          </p:cNvSpPr>
          <p:nvPr/>
        </p:nvSpPr>
        <p:spPr bwMode="auto">
          <a:xfrm>
            <a:off x="135228" y="54868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2400" b="1" dirty="0" smtClean="0">
                <a:solidFill>
                  <a:srgbClr val="1126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Radstation am Hauptbahnhof</a:t>
            </a:r>
            <a:endParaRPr lang="de-DE" sz="2400" b="1" u="sng" dirty="0">
              <a:solidFill>
                <a:srgbClr val="1126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8533" y="494116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Mehrzahl </a:t>
            </a:r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Nutzer haben eine Jahres- oder </a:t>
            </a: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Monatskarte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Auslastung nach 24 Monaten ca. 50 %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E-Bike Ladeschränke bisher kaum genutzt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74828" y="4595392"/>
            <a:ext cx="1669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Barbara Plate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42" y="1689058"/>
            <a:ext cx="4325772" cy="28651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/>
          <a:stretch/>
        </p:blipFill>
        <p:spPr>
          <a:xfrm>
            <a:off x="233571" y="1674923"/>
            <a:ext cx="4227429" cy="288032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35696" y="4554180"/>
            <a:ext cx="2965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Bahnland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GmbH/ Claudia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Hechtenberg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996" y="548680"/>
            <a:ext cx="6781800" cy="6858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Fahrradparken bei hohem Parkdruck und begrenzten Nebenanlagen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5D289-383D-4F97-8539-27C40B21A58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676279" y="5024658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LHP/Torsten von Einem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29001" r="20414" b="26901"/>
          <a:stretch/>
        </p:blipFill>
        <p:spPr>
          <a:xfrm>
            <a:off x="467544" y="1988840"/>
            <a:ext cx="4007650" cy="30243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16916" r="26874" b="21204"/>
          <a:stretch/>
        </p:blipFill>
        <p:spPr>
          <a:xfrm>
            <a:off x="4601866" y="2276872"/>
            <a:ext cx="4257862" cy="3018574"/>
          </a:xfrm>
          <a:prstGeom prst="rect">
            <a:avLst/>
          </a:prstGeom>
        </p:spPr>
      </p:pic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157051" y="548680"/>
            <a:ext cx="6705600" cy="84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leinere </a:t>
            </a:r>
            <a:r>
              <a:rPr lang="de-DE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&amp; Ride Anlagen </a:t>
            </a:r>
            <a:endParaRPr lang="de-DE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750715" y="5334967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Torsten von Einem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5"/>
          <a:stretch/>
        </p:blipFill>
        <p:spPr>
          <a:xfrm>
            <a:off x="209122" y="2276872"/>
            <a:ext cx="4238252" cy="30185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348688" y="5334966"/>
            <a:ext cx="214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LHP/ Sven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</a:t>
            </a:r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177281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Nachrüstung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665" y="184681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Erweiterung</a:t>
            </a: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usammengesetz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Bildschirmpräsentation (4:3)</PresentationFormat>
  <Paragraphs>102</Paragraphs>
  <Slides>14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Erfahrungen &amp; Praxisbeispiele Fahrradparken in Potsdam</vt:lpstr>
      <vt:lpstr>PowerPoint-Präsentation</vt:lpstr>
      <vt:lpstr>Orte des Fahrradparkens</vt:lpstr>
      <vt:lpstr>Stellplatzsatzung &amp;  Hinweise zur Gestaltung</vt:lpstr>
      <vt:lpstr>Leitfaden Wohnungswirtschaft</vt:lpstr>
      <vt:lpstr>PowerPoint-Präsentation</vt:lpstr>
      <vt:lpstr>PowerPoint-Präsentation</vt:lpstr>
      <vt:lpstr>Fahrradparken bei hohem Parkdruck und begrenzten Nebenanlagen</vt:lpstr>
      <vt:lpstr>PowerPoint-Präsentation</vt:lpstr>
      <vt:lpstr>Schrotträderbeseitigung</vt:lpstr>
      <vt:lpstr>Fahrradfreundlicher Arbeitgeber</vt:lpstr>
      <vt:lpstr>Schlussfolgerungen</vt:lpstr>
      <vt:lpstr>Vielen Dank für Ihre Aufmerksamkeit!</vt:lpstr>
      <vt:lpstr>PowerPoint-Präsentation</vt:lpstr>
    </vt:vector>
  </TitlesOfParts>
  <Company>Stadtverwaltung Potsdam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Corporate Design</dc:title>
  <dc:creator>Stadtverwaltung Potsdam</dc:creator>
  <cp:lastModifiedBy>vonEinemT</cp:lastModifiedBy>
  <cp:revision>465</cp:revision>
  <cp:lastPrinted>2016-05-27T13:54:20Z</cp:lastPrinted>
  <dcterms:created xsi:type="dcterms:W3CDTF">2010-12-10T08:04:44Z</dcterms:created>
  <dcterms:modified xsi:type="dcterms:W3CDTF">2018-02-15T07:35:04Z</dcterms:modified>
</cp:coreProperties>
</file>